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3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40"/>
      <p:bold r:id="rId141"/>
      <p:italic r:id="rId142"/>
      <p:boldItalic r:id="rId143"/>
    </p:embeddedFont>
    <p:embeddedFont>
      <p:font typeface="Courier" panose="020B0604020202020204" charset="0"/>
      <p:regular r:id="rId144"/>
      <p:bold r:id="rId145"/>
      <p:italic r:id="rId146"/>
      <p:boldItalic r:id="rId147"/>
    </p:embeddedFont>
    <p:embeddedFont>
      <p:font typeface="Tahoma" panose="020B0604030504040204" pitchFamily="34" charset="0"/>
      <p:regular r:id="rId148"/>
      <p:bold r:id="rId149"/>
    </p:embeddedFont>
    <p:embeddedFont>
      <p:font typeface="verdana" panose="020B0604030504040204" pitchFamily="34" charset="0"/>
      <p:regular r:id="rId150"/>
      <p:bold r:id="rId151"/>
      <p:italic r:id="rId152"/>
      <p:boldItalic r:id="rId153"/>
    </p:embeddedFont>
    <p:embeddedFont>
      <p:font typeface="Questrial" panose="020B0604020202020204" charset="0"/>
      <p:regular r:id="rId154"/>
    </p:embeddedFont>
    <p:embeddedFont>
      <p:font typeface="Calibri" panose="020F0502020204030204" pitchFamily="3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0" roundtripDataSignature="AMtx7mhrN+iYORUVyvnt8RHwrCo5705B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A81B25-0615-4F57-A232-881860FF81F1}">
  <a:tblStyle styleId="{36A81B25-0615-4F57-A232-881860FF81F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font" Target="fonts/font10.fntdata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81" Type="http://schemas.openxmlformats.org/officeDocument/2006/relationships/presProps" Target="pres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notesMaster" Target="notesMasters/notesMaster1.xml"/><Relationship Id="rId85" Type="http://schemas.openxmlformats.org/officeDocument/2006/relationships/slide" Target="slides/slide82.xml"/><Relationship Id="rId150" Type="http://schemas.openxmlformats.org/officeDocument/2006/relationships/font" Target="fonts/font11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font" Target="fonts/font18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font" Target="fonts/font1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font" Target="fonts/font3.fntdata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font" Target="fonts/font14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customschemas.google.com/relationships/presentationmetadata" Target="metadata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font" Target="fonts/font15.fntdata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font" Target="fonts/font5.fntdata"/><Relationship Id="rId90" Type="http://schemas.openxmlformats.org/officeDocument/2006/relationships/slide" Target="slides/slide87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understanding-exit-abort-and-assert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" name="Google Shape;2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3" name="Google Shape;1423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424" name="Google Shape;1424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0" name="Google Shape;1440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441" name="Google Shape;1441;p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7" name="Google Shape;145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5" name="Google Shape;146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1" name="Google Shape;147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8" name="Google Shape;147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4" name="Google Shape;1484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5" name="Google Shape;1485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2" name="Google Shape;150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3" name="Google Shape;1503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0" name="Google Shape;1520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1" name="Google Shape;1521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8" name="Google Shape;1538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9" name="Google Shape;1539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1" name="Google Shape;3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6" name="Google Shape;1556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7" name="Google Shape;1557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5" name="Google Shape;1575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6" name="Google Shape;1576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2" name="Google Shape;1582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3" name="Google Shape;1583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9" name="Google Shape;158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0" name="Google Shape;1590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0" name="Google Shape;1610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1" name="Google Shape;1611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23" name="Google Shape;162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4" name="Google Shape;1624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6" name="Google Shape;1636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7" name="Google Shape;1637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3" name="Google Shape;1653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4" name="Google Shape;1654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70" name="Google Shape;1670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1" name="Google Shape;1671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1" name="Google Shape;1691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2" name="Google Shape;1692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2" name="Google Shape;171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3" name="Google Shape;1713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9" name="Google Shape;1719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</a:t>
            </a:r>
            <a:r>
              <a:rPr lang="en-US" b="1"/>
              <a:t>external definition statement </a:t>
            </a:r>
            <a:r>
              <a:rPr lang="en-US"/>
              <a:t>causes the variable to be created in memory and is </a:t>
            </a:r>
            <a:r>
              <a:rPr lang="en-US" b="1"/>
              <a:t>compulsory</a:t>
            </a:r>
            <a:r>
              <a:rPr lang="en-US"/>
              <a:t>.</a:t>
            </a:r>
            <a:endParaRPr/>
          </a:p>
        </p:txBody>
      </p:sp>
      <p:sp>
        <p:nvSpPr>
          <p:cNvPr id="1720" name="Google Shape;1720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27" name="Google Shape;1727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There is no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 pointer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they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exist independent of objects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However, sharing variables across object instances and making variables accessible are independent of each other. There are four combinations of (shared, accessible) pairs. All four are available to you: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public static variable is shared and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private static variable is shared, but not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public non-static variable is not shared, but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private non-static variable is neither shared nor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1728" name="Google Shape;1728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4" name="Google Shape;1734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There is no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pointer for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they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exist independent of objects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However, sharing variables across object instances and making variables accessible are independent of each other. There are four combinations of (shared, accessible) pairs. All four are available to you: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public static variable is shared and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private static variable is shared, but not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public non-static variable is not shared, but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private non-static variable is neither shared nor accessible outside the class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b="1"/>
          </a:p>
        </p:txBody>
      </p:sp>
      <p:sp>
        <p:nvSpPr>
          <p:cNvPr id="1735" name="Google Shape;1735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1" name="Google Shape;1741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2" name="Google Shape;1742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8" name="Google Shape;1748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9" name="Google Shape;1749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5" name="Google Shape;1755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6" name="Google Shape;1756;p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2" name="Google Shape;1762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3" name="Google Shape;1763;p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9" name="Google Shape;1769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0" name="Google Shape;1770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6" name="Google Shape;1776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7" name="Google Shape;1777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3" name="Google Shape;1783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4" name="Google Shape;1784;p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5" name="Google Shape;1865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Assertions</a:t>
            </a:r>
            <a:r>
              <a:rPr lang="en-US"/>
              <a:t> are statements used to </a:t>
            </a:r>
            <a:r>
              <a:rPr lang="en-US" b="1"/>
              <a:t>test assumptions made by programmer</a:t>
            </a:r>
            <a:r>
              <a:rPr lang="en-US"/>
              <a:t>. For example, we may use assertion to check if pointer returned by malloc() is NULL or not.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Following is syntax for assertion.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void assert( int expression ); </a:t>
            </a:r>
            <a:r>
              <a:rPr lang="en-US"/>
              <a:t>If expression evaluates to </a:t>
            </a:r>
            <a:r>
              <a:rPr lang="en-US" b="1"/>
              <a:t>0 (false), then the expression, sourcecode filename, and line number are sent to the standard error, and then abort() function is called., Otherwise moves to next statement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6" name="Google Shape;1866;p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3" name="Google Shape;1973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4" name="Google Shape;1974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7" name="Google Shape;2077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8" name="Google Shape;2078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99" name="Google Shape;2199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0" name="Google Shape;2200;p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28" name="Google Shape;2228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9" name="Google Shape;2229;p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8" name="Google Shape;3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Shelves example</a:t>
            </a:r>
            <a:endParaRPr/>
          </a:p>
        </p:txBody>
      </p:sp>
      <p:sp>
        <p:nvSpPr>
          <p:cNvPr id="215" name="Google Shape;21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3" name="Google Shape;39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0" name="Google Shape;4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7" name="Google Shape;4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2" name="Google Shape;43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7" name="Google Shape;44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5" name="Google Shape;45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" name="Google Shape;22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7" name="Google Shape;48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3" name="Google Shape;50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1" name="Google Shape;51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8" name="Google Shape;51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7" name="Google Shape;52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8" name="Google Shape;528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7" name="Google Shape;53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Shelves example</a:t>
            </a:r>
            <a:endParaRPr/>
          </a:p>
        </p:txBody>
      </p:sp>
      <p:sp>
        <p:nvSpPr>
          <p:cNvPr id="232" name="Google Shape;2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6" name="Google Shape;54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3" name="Google Shape;55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</a:t>
            </a:r>
            <a:r>
              <a:rPr lang="en-US" b="1"/>
              <a:t>ifndef</a:t>
            </a:r>
            <a:r>
              <a:rPr lang="en-US"/>
              <a:t> checks whether the given token has been #defined earlier in the file or in an included file; if not, it includes the code between it and the closing #else or, if no #else is present, #endif statement.</a:t>
            </a:r>
            <a:endParaRPr/>
          </a:p>
        </p:txBody>
      </p:sp>
      <p:sp>
        <p:nvSpPr>
          <p:cNvPr id="554" name="Google Shape;55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2" name="Google Shape;63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5" name="Google Shape;75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2" name="Google Shape;76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9" name="Google Shape;76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6" name="Google Shape;77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4" name="Google Shape;78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0563"/>
            <a:ext cx="4556125" cy="3417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3" name="Google Shape;79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50" rIns="89900" bIns="449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0" name="Google Shape;80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4" name="Google Shape;2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Shelves example</a:t>
            </a:r>
            <a:endParaRPr/>
          </a:p>
        </p:txBody>
      </p:sp>
      <p:sp>
        <p:nvSpPr>
          <p:cNvPr id="245" name="Google Shape;24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9" name="Google Shape;80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6" name="Google Shape;8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1" name="Google Shape;84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9" name="Google Shape;84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7" name="Google Shape;8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5" name="Google Shape;88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2" name="Google Shape;89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Abort: </a:t>
            </a:r>
            <a:r>
              <a:rPr lang="en-US"/>
              <a:t>Aborts the current process, producing an </a:t>
            </a:r>
            <a:r>
              <a:rPr lang="en-US" b="1"/>
              <a:t>abnormal program termination.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exit()</a:t>
            </a:r>
            <a:r>
              <a:rPr lang="en-US"/>
              <a:t> terminates the calling process without executing the rest code which is after the exit() function.</a:t>
            </a:r>
            <a:r>
              <a:rPr lang="en-US" b="1"/>
              <a:t/>
            </a:r>
            <a:br>
              <a:rPr lang="en-US" b="1"/>
            </a:br>
            <a:r>
              <a:rPr lang="en-US"/>
              <a:t>The </a:t>
            </a:r>
            <a:r>
              <a:rPr lang="en-US" b="1"/>
              <a:t>_Exit() </a:t>
            </a:r>
            <a:r>
              <a:rPr lang="en-US"/>
              <a:t>function in C/C++ gives normal termination of a program without performing any cleanup tasks.</a:t>
            </a:r>
            <a:endParaRPr b="1"/>
          </a:p>
        </p:txBody>
      </p:sp>
      <p:sp>
        <p:nvSpPr>
          <p:cNvPr id="893" name="Google Shape;893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9" name="Google Shape;89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0" name="Google Shape;900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2" name="Google Shape;96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3" name="Google Shape;96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0" name="Google Shape;10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1" name="Google Shape;1071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9" name="Google Shape;10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7" name="Google Shape;108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3" name="Google Shape;109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1" name="Google Shape;1101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" name="Google Shape;2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9" name="Google Shape;110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4" name="Google Shape;112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0" name="Google Shape;113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 const property of an object goes into effect </a:t>
            </a:r>
            <a:r>
              <a:rPr lang="en-US" b="1" u="sng"/>
              <a:t>after</a:t>
            </a:r>
            <a:r>
              <a:rPr lang="en-US" b="1"/>
              <a:t> the constructor finishes executing a</a:t>
            </a:r>
            <a:r>
              <a:rPr lang="en-US"/>
              <a:t>nd ends </a:t>
            </a:r>
            <a:r>
              <a:rPr lang="en-US" u="sng"/>
              <a:t>before</a:t>
            </a:r>
            <a:r>
              <a:rPr lang="en-US"/>
              <a:t> the class's destructor executes. So the constructor and destructor can modify the object, but other methods of the class can't.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reason for this is that the compiler cannot decide whether a method performs write operations or only read operations with data members unless additional information is supplied.</a:t>
            </a:r>
            <a:br>
              <a:rPr lang="en-US"/>
            </a:br>
            <a:endParaRPr/>
          </a:p>
        </p:txBody>
      </p:sp>
      <p:sp>
        <p:nvSpPr>
          <p:cNvPr id="1131" name="Google Shape;1131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8" name="Google Shape;113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5" name="Google Shape;114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7" name="Google Shape;116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0" name="Google Shape;118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7" name="Google Shape;118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4" name="Google Shape;119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2" name="Google Shape;120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03" name="Google Shape;1203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0" name="Google Shape;121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6" name="Google Shape;121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Copy constructor is</a:t>
            </a:r>
            <a:r>
              <a:rPr lang="en-US"/>
              <a:t> called when a new </a:t>
            </a:r>
            <a:r>
              <a:rPr lang="en-US" b="1"/>
              <a:t>object is</a:t>
            </a:r>
            <a:r>
              <a:rPr lang="en-US"/>
              <a:t> created from an existing </a:t>
            </a:r>
            <a:r>
              <a:rPr lang="en-US" b="1"/>
              <a:t>object</a:t>
            </a:r>
            <a:r>
              <a:rPr lang="en-US"/>
              <a:t>, as a </a:t>
            </a:r>
            <a:r>
              <a:rPr lang="en-US" b="1"/>
              <a:t>copy</a:t>
            </a:r>
            <a:r>
              <a:rPr lang="en-US"/>
              <a:t> of the existing </a:t>
            </a:r>
            <a:r>
              <a:rPr lang="en-US" b="1"/>
              <a:t>object</a:t>
            </a:r>
            <a:r>
              <a:rPr lang="en-US"/>
              <a:t>. </a:t>
            </a:r>
            <a:r>
              <a:rPr lang="en-US" b="1"/>
              <a:t>Assignment operator is</a:t>
            </a:r>
            <a:r>
              <a:rPr lang="en-US"/>
              <a:t> called when an already initialized </a:t>
            </a:r>
            <a:r>
              <a:rPr lang="en-US" b="1"/>
              <a:t>object is assigned</a:t>
            </a:r>
            <a:r>
              <a:rPr lang="en-US"/>
              <a:t> a new value from another existing </a:t>
            </a:r>
            <a:r>
              <a:rPr lang="en-US" b="1"/>
              <a:t>object</a:t>
            </a:r>
            <a:r>
              <a:rPr lang="en-US"/>
              <a:t>.</a:t>
            </a:r>
            <a:endParaRPr/>
          </a:p>
        </p:txBody>
      </p:sp>
      <p:sp>
        <p:nvSpPr>
          <p:cNvPr id="1217" name="Google Shape;121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3" name="Google Shape;1223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Copy constructor is</a:t>
            </a:r>
            <a:r>
              <a:rPr lang="en-US"/>
              <a:t> called when a new </a:t>
            </a:r>
            <a:r>
              <a:rPr lang="en-US" b="1"/>
              <a:t>object is</a:t>
            </a:r>
            <a:r>
              <a:rPr lang="en-US"/>
              <a:t> created from an existing </a:t>
            </a:r>
            <a:r>
              <a:rPr lang="en-US" b="1"/>
              <a:t>object</a:t>
            </a:r>
            <a:r>
              <a:rPr lang="en-US"/>
              <a:t>, as a </a:t>
            </a:r>
            <a:r>
              <a:rPr lang="en-US" b="1"/>
              <a:t>copy</a:t>
            </a:r>
            <a:r>
              <a:rPr lang="en-US"/>
              <a:t> of the existing </a:t>
            </a:r>
            <a:r>
              <a:rPr lang="en-US" b="1"/>
              <a:t>object</a:t>
            </a:r>
            <a:r>
              <a:rPr lang="en-US"/>
              <a:t>. </a:t>
            </a:r>
            <a:r>
              <a:rPr lang="en-US" b="1"/>
              <a:t>Assignment operator is</a:t>
            </a:r>
            <a:r>
              <a:rPr lang="en-US"/>
              <a:t> called when an already initialized </a:t>
            </a:r>
            <a:r>
              <a:rPr lang="en-US" b="1"/>
              <a:t>object is assigned</a:t>
            </a:r>
            <a:r>
              <a:rPr lang="en-US"/>
              <a:t> a new value from another existing </a:t>
            </a:r>
            <a:r>
              <a:rPr lang="en-US" b="1"/>
              <a:t>object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0" name="Google Shape;123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8" name="Google Shape;123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39" name="Google Shape;1239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6" name="Google Shape;124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47" name="Google Shape;1247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3" name="Google Shape;125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54" name="Google Shape;1254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5" name="Google Shape;126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66" name="Google Shape;1266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2" name="Google Shape;1282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283" name="Google Shape;1283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9" name="Google Shape;129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00" name="Google Shape;1300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" name="Google Shape;131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16" name="Google Shape;1316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1" name="Google Shape;133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32" name="Google Shape;1332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7" name="Google Shape;1347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48" name="Google Shape;1348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3" name="Google Shape;1363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64" name="Google Shape;1364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9" name="Google Shape;1379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80" name="Google Shape;1380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5" name="Google Shape;1395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396" name="Google Shape;1396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3" name="Google Shape;1403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Useful for dynamic memory or pointers</a:t>
            </a:r>
            <a:endParaRPr/>
          </a:p>
        </p:txBody>
      </p:sp>
      <p:sp>
        <p:nvSpPr>
          <p:cNvPr id="1404" name="Google Shape;1404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5" name="Google Shape;1415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don’t define our own copy constructor, the C++ compiler creates a </a:t>
            </a:r>
            <a:r>
              <a:rPr lang="en-US" b="1"/>
              <a:t>default copy constructor for each class </a:t>
            </a:r>
            <a:r>
              <a:rPr lang="en-US"/>
              <a:t>which does a </a:t>
            </a:r>
            <a:r>
              <a:rPr lang="en-US" b="1"/>
              <a:t>member-wise copy between objects</a:t>
            </a:r>
            <a:r>
              <a:rPr lang="en-US"/>
              <a:t>.</a:t>
            </a:r>
            <a:endParaRPr/>
          </a:p>
        </p:txBody>
      </p:sp>
      <p:sp>
        <p:nvSpPr>
          <p:cNvPr id="1416" name="Google Shape;1416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rgbClr val="0488A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0"/>
          <p:cNvSpPr txBox="1"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0"/>
          <p:cNvSpPr txBox="1">
            <a:spLocks noGrp="1"/>
          </p:cNvSpPr>
          <p:nvPr>
            <p:ph type="sldNum" idx="12"/>
          </p:nvPr>
        </p:nvSpPr>
        <p:spPr>
          <a:xfrm>
            <a:off x="6934200" y="6245225"/>
            <a:ext cx="1752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9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9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19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4" name="Google Shape;64;p19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7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8238" y="25400"/>
            <a:ext cx="1600200" cy="19637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>
                <a:solidFill>
                  <a:srgbClr val="0488A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8"/>
          <p:cNvSpPr txBox="1"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78"/>
          <p:cNvSpPr txBox="1">
            <a:spLocks noGrp="1"/>
          </p:cNvSpPr>
          <p:nvPr>
            <p:ph type="sldNum" idx="12"/>
          </p:nvPr>
        </p:nvSpPr>
        <p:spPr>
          <a:xfrm>
            <a:off x="6934200" y="6245225"/>
            <a:ext cx="1752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89" name="Google Shape;89;p18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90" name="Google Shape;90;p18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8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95" name="Google Shape;95;p18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8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97" name="Google Shape;97;p18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17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104" name="Google Shape;104;p18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8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8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4" name="Google Shape;114;p1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" name="Google Shape;118;p18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7"/>
          <p:cNvSpPr/>
          <p:nvPr/>
        </p:nvSpPr>
        <p:spPr>
          <a:xfrm>
            <a:off x="67056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" name="Google Shape;121;p187"/>
          <p:cNvSpPr/>
          <p:nvPr/>
        </p:nvSpPr>
        <p:spPr>
          <a:xfrm>
            <a:off x="66294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83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4pPr>
            <a:lvl5pPr marL="2286000" lvl="4" indent="-3683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7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" name="Google Shape;136;p19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9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0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0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0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7"/>
          <p:cNvSpPr/>
          <p:nvPr/>
        </p:nvSpPr>
        <p:spPr>
          <a:xfrm>
            <a:off x="67056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" name="Google Shape;25;p177"/>
          <p:cNvSpPr/>
          <p:nvPr/>
        </p:nvSpPr>
        <p:spPr>
          <a:xfrm>
            <a:off x="6629400" y="838200"/>
            <a:ext cx="2438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1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8" name="Google Shape;158;p201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0" name="Google Shape;160;p20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0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20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0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0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6" name="Google Shape;176;p20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77" name="Google Shape;177;p20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0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0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84" name="Google Shape;184;p20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20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0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0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7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7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0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0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18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3" name="Google Shape;33;p18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4" name="Google Shape;34;p18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9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9" name="Google Shape;39;p19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9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1" name="Google Shape;41;p19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0" name="Google Shape;50;p19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19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69"/>
          <p:cNvSpPr txBox="1"/>
          <p:nvPr/>
        </p:nvSpPr>
        <p:spPr>
          <a:xfrm>
            <a:off x="1192213" y="6432550"/>
            <a:ext cx="67818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© 2018, 2015, 2012, 2009 Pearson Education, Inc.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6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2400" y="6394450"/>
            <a:ext cx="998538" cy="3095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0488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71"/>
          <p:cNvSpPr txBox="1"/>
          <p:nvPr/>
        </p:nvSpPr>
        <p:spPr>
          <a:xfrm>
            <a:off x="1192213" y="6581775"/>
            <a:ext cx="67818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 © 2015, 2012, 2009 Pearson Education, Inc., Publishing as Addison-Wesley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71" descr="AW logo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6064250"/>
            <a:ext cx="1060450" cy="7937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7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7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7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/>
          <p:nvPr/>
        </p:nvSpPr>
        <p:spPr>
          <a:xfrm>
            <a:off x="1230313" y="5528347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/>
          <p:nvPr/>
        </p:nvSpPr>
        <p:spPr>
          <a:xfrm>
            <a:off x="163513" y="5961063"/>
            <a:ext cx="2133600" cy="8826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CS1004 Object Oriented Programming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Introduction to Classes</a:t>
            </a:r>
            <a:endParaRPr/>
          </a:p>
        </p:txBody>
      </p:sp>
      <p:sp>
        <p:nvSpPr>
          <p:cNvPr id="307" name="Google Shape;30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Objects are created from a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endParaRPr b="1"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Format: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ClassName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	variable declaration;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	methods declaration;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0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427" name="Google Shape;1427;p10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00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9" name="Google Shape;1429;p100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30" name="Google Shape;1430;p100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1" name="Google Shape;1431;p100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32" name="Google Shape;1432;p100"/>
          <p:cNvSpPr/>
          <p:nvPr/>
        </p:nvSpPr>
        <p:spPr>
          <a:xfrm>
            <a:off x="5638800" y="41148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00"/>
          <p:cNvSpPr txBox="1"/>
          <p:nvPr/>
        </p:nvSpPr>
        <p:spPr>
          <a:xfrm>
            <a:off x="6022975" y="541020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4" name="Google Shape;1434;p100"/>
          <p:cNvCxnSpPr/>
          <p:nvPr/>
        </p:nvCxnSpPr>
        <p:spPr>
          <a:xfrm rot="10800000">
            <a:off x="5334000" y="3763963"/>
            <a:ext cx="892175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35" name="Google Shape;1435;p100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6" name="Google Shape;1436;p100"/>
          <p:cNvGraphicFramePr/>
          <p:nvPr/>
        </p:nvGraphicFramePr>
        <p:xfrm>
          <a:off x="5181600" y="3255963"/>
          <a:ext cx="3810000" cy="471475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37" name="Google Shape;1437;p100"/>
          <p:cNvSpPr txBox="1"/>
          <p:nvPr/>
        </p:nvSpPr>
        <p:spPr>
          <a:xfrm>
            <a:off x="6897688" y="5064125"/>
            <a:ext cx="2209800" cy="17541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1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444" name="Google Shape;1444;p10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01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46" name="Google Shape;1446;p101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47" name="Google Shape;1447;p101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8" name="Google Shape;1448;p101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49" name="Google Shape;1449;p101"/>
          <p:cNvSpPr txBox="1"/>
          <p:nvPr/>
        </p:nvSpPr>
        <p:spPr>
          <a:xfrm>
            <a:off x="6897688" y="5064125"/>
            <a:ext cx="2209800" cy="17541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Clark Kennt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101"/>
          <p:cNvSpPr/>
          <p:nvPr/>
        </p:nvSpPr>
        <p:spPr>
          <a:xfrm>
            <a:off x="5638800" y="41148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101"/>
          <p:cNvSpPr txBox="1"/>
          <p:nvPr/>
        </p:nvSpPr>
        <p:spPr>
          <a:xfrm>
            <a:off x="6022975" y="541020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2" name="Google Shape;1452;p101"/>
          <p:cNvCxnSpPr/>
          <p:nvPr/>
        </p:nvCxnSpPr>
        <p:spPr>
          <a:xfrm rot="10800000">
            <a:off x="5334000" y="3763963"/>
            <a:ext cx="892175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53" name="Google Shape;1453;p101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54" name="Google Shape;1454;p101"/>
          <p:cNvGraphicFramePr/>
          <p:nvPr/>
        </p:nvGraphicFramePr>
        <p:xfrm>
          <a:off x="5181600" y="3255963"/>
          <a:ext cx="3810000" cy="471475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l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t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75" marB="457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Shallow Copy</a:t>
            </a:r>
            <a:endParaRPr/>
          </a:p>
        </p:txBody>
      </p:sp>
      <p:sp>
        <p:nvSpPr>
          <p:cNvPr id="1460" name="Google Shape;1460;p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Font typeface="Arial"/>
              <a:buAutoNum type="arabicPeriod"/>
            </a:pP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Demo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a;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b;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*p;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Demo()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p=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setdata(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x,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y,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z)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a=x;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b=y;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*p=z;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showdata()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1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a is : "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&lt;&lt;a&lt;&lt;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1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b is : "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&lt;&lt;b&lt;&lt;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1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*p is : "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&lt;&lt;*p&lt;&lt;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}; 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endParaRPr/>
          </a:p>
          <a:p>
            <a:pPr marL="342900" lvl="0" indent="-27622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/>
          </a:p>
        </p:txBody>
      </p:sp>
      <p:pic>
        <p:nvPicPr>
          <p:cNvPr id="1461" name="Google Shape;1461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1676400"/>
            <a:ext cx="36004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2"/>
          <p:cNvSpPr txBox="1"/>
          <p:nvPr/>
        </p:nvSpPr>
        <p:spPr>
          <a:xfrm>
            <a:off x="5960233" y="4972617"/>
            <a:ext cx="2438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200"/>
              <a:buFont typeface="Arial"/>
              <a:buAutoNum type="arabicPeriod" startAt="24"/>
            </a:pPr>
            <a:r>
              <a:rPr lang="en-US" sz="1200" b="1" i="0" u="none" strike="noStrike" cap="none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 int</a:t>
            </a: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main()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{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  Demo d1;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 d1.setdata(4,5,7);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 Demo d2 = d1;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 d2.showdata();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</a:t>
            </a:r>
            <a:r>
              <a:rPr lang="en-US" sz="1200" b="1" i="0" u="none" strike="noStrike" cap="none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0; 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24"/>
            </a:pPr>
            <a:r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} 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 Copy</a:t>
            </a:r>
            <a:endParaRPr/>
          </a:p>
        </p:txBody>
      </p:sp>
      <p:sp>
        <p:nvSpPr>
          <p:cNvPr id="1468" name="Google Shape;1468;p103"/>
          <p:cNvSpPr txBox="1">
            <a:spLocks noGrp="1"/>
          </p:cNvSpPr>
          <p:nvPr>
            <p:ph type="body" idx="1"/>
          </p:nvPr>
        </p:nvSpPr>
        <p:spPr>
          <a:xfrm>
            <a:off x="457200" y="142967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1200"/>
              <a:buFont typeface="Arial"/>
              <a:buAutoNum type="arabicPeriod"/>
            </a:pP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Demo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a;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b;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*p;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Demo()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p=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Demo(Demo &amp;d)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a = d.a;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b = d.b;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p =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*p = *(d.p);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1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setdata(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x,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y,</a:t>
            </a:r>
            <a:r>
              <a:rPr lang="en-US" sz="1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z)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a=x;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b=y;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*p=z;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</a:t>
            </a:r>
            <a:endParaRPr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Deep Copy</a:t>
            </a:r>
            <a:endParaRPr/>
          </a:p>
        </p:txBody>
      </p:sp>
      <p:sp>
        <p:nvSpPr>
          <p:cNvPr id="1474" name="Google Shape;1474;p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</a:t>
            </a:r>
            <a:r>
              <a:rPr lang="en-US" sz="3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showdata()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3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a is : "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&lt;&lt;a&lt;&lt;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3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b is : "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&lt;&lt;b&lt;&lt;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    std::cout &lt;&lt; </a:t>
            </a:r>
            <a:r>
              <a:rPr lang="en-US" sz="3200" b="0" i="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"value of *p is : "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&lt;&lt;*p&lt;&lt; std::endl;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  }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2E8B57"/>
              </a:buClr>
              <a:buSzPct val="100000"/>
              <a:buFont typeface="Arial"/>
              <a:buAutoNum type="arabicPeriod"/>
            </a:pPr>
            <a:r>
              <a:rPr lang="en-US" sz="3200" b="1" i="0">
                <a:solidFill>
                  <a:srgbClr val="2E8B57"/>
                </a:solidFill>
                <a:latin typeface="verdana"/>
                <a:ea typeface="verdana"/>
                <a:cs typeface="verdana"/>
                <a:sym typeface="verdana"/>
              </a:rPr>
              <a:t>int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main()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{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Demo d1;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d1.setdata(4,5,7);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Demo d2 = d1;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d2.showdata();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 </a:t>
            </a:r>
            <a:r>
              <a:rPr lang="en-US" sz="3200" b="1" i="0">
                <a:solidFill>
                  <a:srgbClr val="006699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0;  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}  </a:t>
            </a:r>
            <a:endParaRPr/>
          </a:p>
          <a:p>
            <a:pPr marL="342900" lvl="0" indent="-231140" algn="l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3200"/>
          </a:p>
          <a:p>
            <a:pPr marL="342900" lvl="0" indent="-259080" algn="l" rtl="0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pic>
        <p:nvPicPr>
          <p:cNvPr id="1475" name="Google Shape;147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3962400"/>
            <a:ext cx="32670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 Constructor for Class Date</a:t>
            </a:r>
            <a:endParaRPr/>
          </a:p>
        </p:txBody>
      </p:sp>
      <p:sp>
        <p:nvSpPr>
          <p:cNvPr id="1481" name="Google Shape;1481;p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Copy constructors have to use </a:t>
            </a:r>
            <a:r>
              <a:rPr lang="en-US">
                <a:solidFill>
                  <a:srgbClr val="FF0000"/>
                </a:solidFill>
              </a:rPr>
              <a:t>reference parameters </a:t>
            </a:r>
            <a:r>
              <a:rPr lang="en-US"/>
              <a:t>so they have access to their argument’s data.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To </a:t>
            </a:r>
            <a:r>
              <a:rPr lang="en-US">
                <a:solidFill>
                  <a:srgbClr val="0070C0"/>
                </a:solidFill>
              </a:rPr>
              <a:t>prevent the copy constructor from modifying the arguments data</a:t>
            </a:r>
            <a:r>
              <a:rPr lang="en-US"/>
              <a:t>, make the copy constructors’ parameters </a:t>
            </a:r>
            <a:r>
              <a:rPr lang="en-US" b="1" i="1"/>
              <a:t>constant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Date::Date(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Date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	month = date.month;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day   = date.day;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year  = date.year;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Instance Variables (Attributes)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488" name="Google Shape;1488;p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777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9" name="Google Shape;1489;p106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06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06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06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06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06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06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106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106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106"/>
          <p:cNvSpPr txBox="1"/>
          <p:nvPr/>
        </p:nvSpPr>
        <p:spPr>
          <a:xfrm>
            <a:off x="4609426" y="1600201"/>
            <a:ext cx="3958770" cy="30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 car2, 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9" name="Google Shape;1499;p106"/>
          <p:cNvSpPr txBox="1"/>
          <p:nvPr/>
        </p:nvSpPr>
        <p:spPr>
          <a:xfrm>
            <a:off x="457200" y="2646402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Instance Variables (Attributes)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06" name="Google Shape;1506;p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777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7" name="Google Shape;1507;p107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07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07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7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07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07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07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107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107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107"/>
          <p:cNvSpPr txBox="1"/>
          <p:nvPr/>
        </p:nvSpPr>
        <p:spPr>
          <a:xfrm>
            <a:off x="4609426" y="1600201"/>
            <a:ext cx="3958770" cy="30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 car2, 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//assume class has a setter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.setFuel(50);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107"/>
          <p:cNvSpPr txBox="1"/>
          <p:nvPr/>
        </p:nvSpPr>
        <p:spPr>
          <a:xfrm>
            <a:off x="457200" y="2646402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Instance Variables (Attributes)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24" name="Google Shape;1524;p1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777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5" name="Google Shape;1525;p10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0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0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08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08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08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08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fuel=50;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2" name="Google Shape;1532;p108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3" name="Google Shape;1533;p108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108"/>
          <p:cNvSpPr txBox="1"/>
          <p:nvPr/>
        </p:nvSpPr>
        <p:spPr>
          <a:xfrm>
            <a:off x="4609426" y="1600201"/>
            <a:ext cx="3958770" cy="30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 car2, 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//assume class has a setter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.setFuel(50);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car2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.setFuel(30);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108"/>
          <p:cNvSpPr txBox="1"/>
          <p:nvPr/>
        </p:nvSpPr>
        <p:spPr>
          <a:xfrm>
            <a:off x="457200" y="2646402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Instance Variables (Attributes)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42" name="Google Shape;1542;p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777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3" name="Google Shape;1543;p10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0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0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09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09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09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09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fuel=50;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0" name="Google Shape;1550;p109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fuel=30;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1" name="Google Shape;1551;p109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p109"/>
          <p:cNvSpPr txBox="1"/>
          <p:nvPr/>
        </p:nvSpPr>
        <p:spPr>
          <a:xfrm>
            <a:off x="4609426" y="1600201"/>
            <a:ext cx="3958770" cy="30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 car2, 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//assume class has a setter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.setFuel(50);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car2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.setFuel(30);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car3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.setFuel(84);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3" name="Google Shape;1553;p109"/>
          <p:cNvSpPr txBox="1"/>
          <p:nvPr/>
        </p:nvSpPr>
        <p:spPr>
          <a:xfrm>
            <a:off x="457200" y="2646402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Example</a:t>
            </a:r>
            <a:endParaRPr/>
          </a:p>
        </p:txBody>
      </p:sp>
      <p:sp>
        <p:nvSpPr>
          <p:cNvPr id="314" name="Google Shape;314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displayWidth();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displayLength();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displayArea();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4587875" y="2522538"/>
            <a:ext cx="381000" cy="76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4587875" y="3756025"/>
            <a:ext cx="381000" cy="1376363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5124450" y="2667000"/>
            <a:ext cx="2590800" cy="19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 (attributes)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4267200" y="0"/>
            <a:ext cx="4640263" cy="2392363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5E5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 values define the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state in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define the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behavior of objects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2857500" y="6126163"/>
            <a:ext cx="1833563" cy="549275"/>
          </a:xfrm>
          <a:prstGeom prst="rect">
            <a:avLst/>
          </a:prstGeom>
          <a:solidFill>
            <a:srgbClr val="CCCC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5097463" y="5697538"/>
            <a:ext cx="2035175" cy="977900"/>
          </a:xfrm>
          <a:prstGeom prst="rect">
            <a:avLst/>
          </a:prstGeom>
          <a:solidFill>
            <a:srgbClr val="CCCC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7540625" y="4602163"/>
            <a:ext cx="1366838" cy="2073275"/>
          </a:xfrm>
          <a:prstGeom prst="rect">
            <a:avLst/>
          </a:prstGeom>
          <a:solidFill>
            <a:srgbClr val="CCCC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5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Instance Variables (Attributes)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60" name="Google Shape;1560;p1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777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61" name="Google Shape;1561;p110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10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10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10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10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10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10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fuel=50;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8" name="Google Shape;1568;p110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fuel=30;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110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fuel=84;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110"/>
          <p:cNvSpPr txBox="1"/>
          <p:nvPr/>
        </p:nvSpPr>
        <p:spPr>
          <a:xfrm>
            <a:off x="4609426" y="1600201"/>
            <a:ext cx="3958770" cy="30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 car2, 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//assume class has a setter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.setFuel(50);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car2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.setFuel(30);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car3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.setFuel(84);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1" name="Google Shape;1571;p110"/>
          <p:cNvSpPr/>
          <p:nvPr/>
        </p:nvSpPr>
        <p:spPr>
          <a:xfrm>
            <a:off x="5482547" y="6927"/>
            <a:ext cx="3552672" cy="1752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class object has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its own copy of the class’s member variables. 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10"/>
          <p:cNvSpPr txBox="1"/>
          <p:nvPr/>
        </p:nvSpPr>
        <p:spPr>
          <a:xfrm>
            <a:off x="457200" y="2646402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B80000"/>
                </a:solidFill>
              </a:rPr>
              <a:t> </a:t>
            </a:r>
            <a:r>
              <a:rPr lang="en-US"/>
              <a:t>Class Members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79" name="Google Shape;1579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Class members include </a:t>
            </a:r>
            <a:r>
              <a:rPr lang="en-US">
                <a:solidFill>
                  <a:srgbClr val="0070C0"/>
                </a:solidFill>
              </a:rPr>
              <a:t>instance variables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functions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It is possible to create a member variable or member function that does </a:t>
            </a:r>
            <a:r>
              <a:rPr lang="en-US" b="1" i="1" u="sng"/>
              <a:t>not belong to any instance of a class</a:t>
            </a:r>
            <a:r>
              <a:rPr lang="en-US"/>
              <a:t>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Such members are known as a </a:t>
            </a:r>
            <a:r>
              <a:rPr lang="en-US">
                <a:solidFill>
                  <a:srgbClr val="FF0000"/>
                </a:solidFill>
              </a:rPr>
              <a:t>static member variables </a:t>
            </a:r>
            <a:r>
              <a:rPr lang="en-US"/>
              <a:t>and </a:t>
            </a:r>
            <a:r>
              <a:rPr lang="en-US">
                <a:solidFill>
                  <a:srgbClr val="FF0000"/>
                </a:solidFill>
              </a:rPr>
              <a:t>static member functions</a:t>
            </a:r>
            <a:r>
              <a:rPr lang="en-US"/>
              <a:t>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You can think of </a:t>
            </a:r>
            <a:r>
              <a:rPr lang="en-US">
                <a:solidFill>
                  <a:srgbClr val="0070C0"/>
                </a:solidFill>
              </a:rPr>
              <a:t>static class members </a:t>
            </a:r>
            <a:r>
              <a:rPr lang="en-US"/>
              <a:t>as </a:t>
            </a:r>
            <a:r>
              <a:rPr lang="en-US">
                <a:solidFill>
                  <a:srgbClr val="0070C0"/>
                </a:solidFill>
              </a:rPr>
              <a:t>belonging to the class</a:t>
            </a:r>
            <a:r>
              <a:rPr lang="en-US"/>
              <a:t> instead of to an instance of the class</a:t>
            </a: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B80000"/>
                </a:solidFill>
              </a:rPr>
              <a:t> </a:t>
            </a:r>
            <a:r>
              <a:rPr lang="en-US"/>
              <a:t>Member Variables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586" name="Google Shape;1586;p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When a member variable is </a:t>
            </a:r>
            <a:r>
              <a:rPr lang="en-US" b="1" i="1"/>
              <a:t>static</a:t>
            </a:r>
            <a:r>
              <a:rPr lang="en-US"/>
              <a:t>, there will be </a:t>
            </a:r>
            <a:r>
              <a:rPr lang="en-US">
                <a:solidFill>
                  <a:srgbClr val="FF0000"/>
                </a:solidFill>
              </a:rPr>
              <a:t>only one copy</a:t>
            </a:r>
            <a:r>
              <a:rPr lang="en-US"/>
              <a:t> of it in memory, regardless of the </a:t>
            </a:r>
            <a:r>
              <a:rPr lang="en-US">
                <a:solidFill>
                  <a:srgbClr val="0070C0"/>
                </a:solidFill>
              </a:rPr>
              <a:t>number of instances of the class that might exist</a:t>
            </a:r>
            <a:r>
              <a:rPr lang="en-US"/>
              <a:t>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single copy of a class’s static member variable is </a:t>
            </a:r>
            <a:r>
              <a:rPr lang="en-US">
                <a:solidFill>
                  <a:srgbClr val="0070C0"/>
                </a:solidFill>
              </a:rPr>
              <a:t>shared by all objects of the class</a:t>
            </a:r>
            <a:endParaRPr>
              <a:solidFill>
                <a:srgbClr val="0070C0"/>
              </a:solidFill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Static member variables exist even if </a:t>
            </a:r>
            <a:r>
              <a:rPr lang="en-US">
                <a:solidFill>
                  <a:srgbClr val="0070C0"/>
                </a:solidFill>
              </a:rPr>
              <a:t>no instances (objects) of the class exist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13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593" name="Google Shape;1593;p113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113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13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13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13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113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13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13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1" name="Google Shape;1601;p113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2" name="Google Shape;1602;p113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3" name="Google Shape;1603;p113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4" name="Google Shape;1604;p113"/>
          <p:cNvCxnSpPr>
            <a:stCxn id="1600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05" name="Google Shape;1605;p113"/>
          <p:cNvCxnSpPr>
            <a:stCxn id="1602" idx="0"/>
          </p:cNvCxnSpPr>
          <p:nvPr/>
        </p:nvCxnSpPr>
        <p:spPr>
          <a:xfrm rot="10800000">
            <a:off x="6347864" y="4269116"/>
            <a:ext cx="1209600" cy="61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06" name="Google Shape;1606;p113"/>
          <p:cNvCxnSpPr/>
          <p:nvPr/>
        </p:nvCxnSpPr>
        <p:spPr>
          <a:xfrm rot="10800000" flipH="1">
            <a:off x="4914762" y="4486030"/>
            <a:ext cx="412572" cy="583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07" name="Google Shape;1607;p113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14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14" name="Google Shape;1614;p114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5" name="Google Shape;1615;p114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14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14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8" name="Google Shape;1618;p114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9" name="Google Shape;1619;p114"/>
          <p:cNvCxnSpPr>
            <a:stCxn id="1617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20" name="Google Shape;1620;p114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15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27" name="Google Shape;1627;p115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15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5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15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1" name="Google Shape;1631;p115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2" name="Google Shape;1632;p115"/>
          <p:cNvCxnSpPr>
            <a:stCxn id="1630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33" name="Google Shape;1633;p115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16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40" name="Google Shape;1640;p116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1" name="Google Shape;1641;p116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16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16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16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16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6" name="Google Shape;1646;p116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7" name="Google Shape;1647;p116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8" name="Google Shape;1648;p116"/>
          <p:cNvCxnSpPr>
            <a:stCxn id="1645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49" name="Google Shape;1649;p116"/>
          <p:cNvCxnSpPr/>
          <p:nvPr/>
        </p:nvCxnSpPr>
        <p:spPr>
          <a:xfrm rot="10800000" flipH="1">
            <a:off x="4914762" y="4486030"/>
            <a:ext cx="412572" cy="583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50" name="Google Shape;1650;p116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7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57" name="Google Shape;1657;p117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17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17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7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17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17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3" name="Google Shape;1663;p117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4" name="Google Shape;1664;p117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5" name="Google Shape;1665;p117"/>
          <p:cNvCxnSpPr>
            <a:stCxn id="1662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66" name="Google Shape;1666;p117"/>
          <p:cNvCxnSpPr/>
          <p:nvPr/>
        </p:nvCxnSpPr>
        <p:spPr>
          <a:xfrm rot="10800000" flipH="1">
            <a:off x="4914762" y="4486030"/>
            <a:ext cx="412572" cy="583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67" name="Google Shape;1667;p117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18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74" name="Google Shape;1674;p118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p11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1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18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18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18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18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18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2" name="Google Shape;1682;p118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3" name="Google Shape;1683;p118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4" name="Google Shape;1684;p118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5" name="Google Shape;1685;p118"/>
          <p:cNvCxnSpPr>
            <a:stCxn id="1681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86" name="Google Shape;1686;p118"/>
          <p:cNvCxnSpPr>
            <a:stCxn id="1683" idx="0"/>
          </p:cNvCxnSpPr>
          <p:nvPr/>
        </p:nvCxnSpPr>
        <p:spPr>
          <a:xfrm rot="10800000">
            <a:off x="6347864" y="4269116"/>
            <a:ext cx="1209600" cy="61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87" name="Google Shape;1687;p118"/>
          <p:cNvCxnSpPr/>
          <p:nvPr/>
        </p:nvCxnSpPr>
        <p:spPr>
          <a:xfrm rot="10800000" flipH="1">
            <a:off x="4914762" y="4486030"/>
            <a:ext cx="412572" cy="583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88" name="Google Shape;1688;p118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19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4677176" cy="589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totalCars++;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  <p:sp>
        <p:nvSpPr>
          <p:cNvPr id="1695" name="Google Shape;1695;p119"/>
          <p:cNvSpPr txBox="1"/>
          <p:nvPr/>
        </p:nvSpPr>
        <p:spPr>
          <a:xfrm>
            <a:off x="5327334" y="228600"/>
            <a:ext cx="3399442" cy="416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car1,car2,car3;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6" name="Google Shape;1696;p11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0600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1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780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19" descr="Premium Vector | Blue car icon. cute cartoon toy. city vehicle isolated on white 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22" y="4828922"/>
            <a:ext cx="3015642" cy="16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19"/>
          <p:cNvSpPr txBox="1"/>
          <p:nvPr/>
        </p:nvSpPr>
        <p:spPr>
          <a:xfrm>
            <a:off x="1098093" y="6375765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19"/>
          <p:cNvSpPr txBox="1"/>
          <p:nvPr/>
        </p:nvSpPr>
        <p:spPr>
          <a:xfrm>
            <a:off x="4009873" y="6375766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19"/>
          <p:cNvSpPr txBox="1"/>
          <p:nvPr/>
        </p:nvSpPr>
        <p:spPr>
          <a:xfrm>
            <a:off x="7025515" y="6452359"/>
            <a:ext cx="8194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19"/>
          <p:cNvSpPr txBox="1"/>
          <p:nvPr/>
        </p:nvSpPr>
        <p:spPr>
          <a:xfrm>
            <a:off x="655258" y="4872070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3" name="Google Shape;1703;p119"/>
          <p:cNvSpPr txBox="1"/>
          <p:nvPr/>
        </p:nvSpPr>
        <p:spPr>
          <a:xfrm>
            <a:off x="3601870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4" name="Google Shape;1704;p119"/>
          <p:cNvSpPr txBox="1"/>
          <p:nvPr/>
        </p:nvSpPr>
        <p:spPr>
          <a:xfrm>
            <a:off x="6604964" y="4880816"/>
            <a:ext cx="19050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fuel=0;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model=“”;</a:t>
            </a:r>
            <a:endParaRPr sz="2400" b="1" i="0" u="none" strike="noStrike" cap="non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5" name="Google Shape;1705;p119"/>
          <p:cNvSpPr txBox="1"/>
          <p:nvPr/>
        </p:nvSpPr>
        <p:spPr>
          <a:xfrm>
            <a:off x="4269216" y="3626711"/>
            <a:ext cx="2040943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totalCars =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(static)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6" name="Google Shape;1706;p119"/>
          <p:cNvCxnSpPr>
            <a:stCxn id="1702" idx="0"/>
          </p:cNvCxnSpPr>
          <p:nvPr/>
        </p:nvCxnSpPr>
        <p:spPr>
          <a:xfrm rot="10800000" flipH="1">
            <a:off x="1607758" y="4216870"/>
            <a:ext cx="2621400" cy="65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07" name="Google Shape;1707;p119"/>
          <p:cNvCxnSpPr>
            <a:stCxn id="1704" idx="0"/>
          </p:cNvCxnSpPr>
          <p:nvPr/>
        </p:nvCxnSpPr>
        <p:spPr>
          <a:xfrm rot="10800000">
            <a:off x="6347864" y="4269116"/>
            <a:ext cx="1209600" cy="61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708" name="Google Shape;1708;p119"/>
          <p:cNvCxnSpPr/>
          <p:nvPr/>
        </p:nvCxnSpPr>
        <p:spPr>
          <a:xfrm rot="10800000" flipH="1">
            <a:off x="4914762" y="4486030"/>
            <a:ext cx="412572" cy="5837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709" name="Google Shape;1709;p119"/>
          <p:cNvSpPr txBox="1"/>
          <p:nvPr/>
        </p:nvSpPr>
        <p:spPr>
          <a:xfrm>
            <a:off x="457200" y="1752600"/>
            <a:ext cx="1071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 sz="1800" b="1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Defining an Instance of a Class</a:t>
            </a:r>
            <a:endParaRPr/>
          </a:p>
        </p:txBody>
      </p:sp>
      <p:sp>
        <p:nvSpPr>
          <p:cNvPr id="328" name="Google Shape;328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 object is an </a:t>
            </a:r>
            <a:r>
              <a:rPr lang="en-US">
                <a:solidFill>
                  <a:srgbClr val="0070C0"/>
                </a:solidFill>
              </a:rPr>
              <a:t>instance of a class</a:t>
            </a:r>
            <a:r>
              <a:rPr lang="en-US"/>
              <a:t>, to create an object: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r>
              <a:rPr lang="en-US"/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ClassName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objectName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Char char="•"/>
            </a:pPr>
            <a:r>
              <a:rPr lang="en-US"/>
              <a:t>Every object has a </a:t>
            </a:r>
            <a:r>
              <a:rPr lang="en-US">
                <a:solidFill>
                  <a:srgbClr val="0070C0"/>
                </a:solidFill>
              </a:rPr>
              <a:t>unique identity, its own state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12" descr="Python Object-Oriented Programming (OOP) – PYnati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825" y="4070350"/>
            <a:ext cx="35623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B80000"/>
                </a:solidFill>
              </a:rPr>
              <a:t> </a:t>
            </a:r>
            <a:r>
              <a:rPr lang="en-US"/>
              <a:t>Member Variables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16" name="Google Shape;1716;p1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0070C0"/>
                </a:solidFill>
              </a:rPr>
              <a:t>Shared by all objects of a class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Efficient, when a </a:t>
            </a:r>
            <a:r>
              <a:rPr lang="en-US">
                <a:solidFill>
                  <a:srgbClr val="FF0000"/>
                </a:solidFill>
              </a:rPr>
              <a:t>single copy of data is enough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the static variable has to be updated</a:t>
            </a:r>
            <a:endParaRPr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May seems like global variables, but </a:t>
            </a:r>
            <a:r>
              <a:rPr lang="en-US">
                <a:solidFill>
                  <a:srgbClr val="0070C0"/>
                </a:solidFill>
              </a:rPr>
              <a:t>have class scope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</a:t>
            </a:r>
            <a:r>
              <a:rPr lang="en-US">
                <a:solidFill>
                  <a:srgbClr val="FF0000"/>
                </a:solidFill>
              </a:rPr>
              <a:t>accessible to objects of same class</a:t>
            </a:r>
            <a:endParaRPr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Exist even if </a:t>
            </a:r>
            <a:r>
              <a:rPr lang="en-US">
                <a:solidFill>
                  <a:srgbClr val="0070C0"/>
                </a:solidFill>
              </a:rPr>
              <a:t>no instances (objects) of the class exist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be </a:t>
            </a:r>
            <a:r>
              <a:rPr lang="en-US">
                <a:solidFill>
                  <a:srgbClr val="0070C0"/>
                </a:solidFill>
              </a:rPr>
              <a:t>public</a:t>
            </a:r>
            <a:r>
              <a:rPr lang="en-US"/>
              <a:t> or </a:t>
            </a:r>
            <a:r>
              <a:rPr lang="en-US">
                <a:solidFill>
                  <a:srgbClr val="0070C0"/>
                </a:solidFill>
              </a:rPr>
              <a:t>private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Member Variables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23" name="Google Shape;1723;p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b="1"/>
              <a:t>Two-Step Procedure:</a:t>
            </a:r>
            <a:endParaRPr/>
          </a:p>
          <a:p>
            <a:pPr marL="971550" lvl="1" indent="-514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0070C0"/>
                </a:solidFill>
              </a:rPr>
              <a:t>Declare (Inside Class):    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static int radius;</a:t>
            </a:r>
            <a:endParaRPr/>
          </a:p>
          <a:p>
            <a:pPr marL="971550" lvl="1" indent="-514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0070C0"/>
                </a:solidFill>
              </a:rPr>
              <a:t>Define (Outside Class):   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int Circle::radius;</a:t>
            </a:r>
            <a:endParaRPr/>
          </a:p>
          <a:p>
            <a:pPr marL="971550" lvl="1" indent="-3619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Static Variables</a:t>
            </a:r>
            <a:endParaRPr/>
          </a:p>
          <a:p>
            <a:pPr marL="971550" lvl="1" indent="-514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Default Initialization: 0 or Null (for pointers)</a:t>
            </a:r>
            <a:endParaRPr/>
          </a:p>
          <a:p>
            <a:pPr marL="971550" lvl="1" indent="-514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Initialization: user defined value</a:t>
            </a:r>
            <a:endParaRPr/>
          </a:p>
          <a:p>
            <a:pPr marL="971550" lvl="1" indent="-514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Initialization is made just once, at compile time.</a:t>
            </a:r>
            <a:endParaRPr/>
          </a:p>
          <a:p>
            <a:pPr marL="971550" lvl="1" indent="-514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Accessibility: Private or Public</a:t>
            </a:r>
            <a:endParaRPr/>
          </a:p>
          <a:p>
            <a:pPr marL="971550" lvl="1" indent="-3619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  <a:p>
            <a:pPr marL="971550" lvl="1" indent="-3619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  <p:sp>
        <p:nvSpPr>
          <p:cNvPr id="1724" name="Google Shape;1724;p121"/>
          <p:cNvSpPr/>
          <p:nvPr/>
        </p:nvSpPr>
        <p:spPr>
          <a:xfrm>
            <a:off x="4953000" y="0"/>
            <a:ext cx="3962400" cy="2209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external definition statement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causes the variable to be created in memory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is required.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Public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static</a:t>
            </a:r>
            <a:r>
              <a:rPr lang="en-US"/>
              <a:t> Member Variables</a:t>
            </a:r>
            <a:endParaRPr/>
          </a:p>
        </p:txBody>
      </p:sp>
      <p:sp>
        <p:nvSpPr>
          <p:cNvPr id="1731" name="Google Shape;1731;p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41338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using </a:t>
            </a:r>
            <a:r>
              <a:rPr lang="en-US" sz="2600">
                <a:solidFill>
                  <a:srgbClr val="0070C0"/>
                </a:solidFill>
              </a:rPr>
              <a:t>class name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	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     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::totalCars;</a:t>
            </a:r>
            <a:endParaRPr/>
          </a:p>
          <a:p>
            <a:pPr marL="2057400" lvl="4" indent="-22860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via any </a:t>
            </a:r>
            <a:r>
              <a:rPr lang="en-US" sz="2600">
                <a:solidFill>
                  <a:srgbClr val="0070C0"/>
                </a:solidFill>
              </a:rPr>
              <a:t>class’ object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 	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     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.totalCars;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via </a:t>
            </a:r>
            <a:r>
              <a:rPr lang="en-US" sz="2600">
                <a:solidFill>
                  <a:srgbClr val="0070C0"/>
                </a:solidFill>
              </a:rPr>
              <a:t>Non-Static member functions</a:t>
            </a:r>
            <a:r>
              <a:rPr lang="en-US" sz="2600"/>
              <a:t>:</a:t>
            </a:r>
            <a:endParaRPr/>
          </a:p>
          <a:p>
            <a:pPr marL="541338" lvl="1" indent="-45720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Must create object first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       		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.getCars();</a:t>
            </a:r>
            <a:r>
              <a:rPr lang="en-US" sz="2600"/>
              <a:t/>
            </a:r>
            <a:br>
              <a:rPr lang="en-US" sz="2600"/>
            </a:b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via </a:t>
            </a:r>
            <a:r>
              <a:rPr lang="en-US" sz="2600">
                <a:solidFill>
                  <a:srgbClr val="0070C0"/>
                </a:solidFill>
              </a:rPr>
              <a:t>Static member functions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	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::getTotalCars();</a:t>
            </a:r>
            <a:br>
              <a:rPr lang="en-US" sz="26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	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.getTotalCars(); //public static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541338" lvl="1" indent="-327660" algn="l" rtl="0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541338" lvl="1" indent="-327660" algn="l" rtl="0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742950" lvl="1" indent="-156209" algn="l" rtl="0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057400" lvl="4" indent="-228600" algn="l" rtl="0">
              <a:lnSpc>
                <a:spcPct val="10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Private static </a:t>
            </a:r>
            <a:r>
              <a:rPr lang="en-US"/>
              <a:t>Member Variables</a:t>
            </a:r>
            <a:endParaRPr/>
          </a:p>
        </p:txBody>
      </p:sp>
      <p:sp>
        <p:nvSpPr>
          <p:cNvPr id="1738" name="Google Shape;1738;p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41338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Cannot be accessed using </a:t>
            </a:r>
            <a:r>
              <a:rPr lang="en-US" sz="2600">
                <a:solidFill>
                  <a:srgbClr val="0070C0"/>
                </a:solidFill>
              </a:rPr>
              <a:t>class name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en-US" sz="2600">
                <a:solidFill>
                  <a:srgbClr val="FF0000"/>
                </a:solidFill>
              </a:rPr>
              <a:t>       </a:t>
            </a:r>
            <a:r>
              <a:rPr lang="en-US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ERROR 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🡪  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::totalCars;</a:t>
            </a:r>
            <a:endParaRPr/>
          </a:p>
          <a:p>
            <a:pPr marL="2057400" lvl="4" indent="-22860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Cannot be accessed via class' object:</a:t>
            </a:r>
            <a:endParaRPr/>
          </a:p>
          <a:p>
            <a:pPr marL="484188" lvl="2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   </a:t>
            </a:r>
            <a:r>
              <a:rPr lang="en-US" sz="2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ERROR 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🡪 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.totalCars;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via </a:t>
            </a:r>
            <a:r>
              <a:rPr lang="en-US" sz="2600">
                <a:solidFill>
                  <a:srgbClr val="0070C0"/>
                </a:solidFill>
              </a:rPr>
              <a:t>Non-Static member functions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	Must create object first      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	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.getCars();</a:t>
            </a:r>
            <a:r>
              <a:rPr lang="en-US" sz="2600"/>
              <a:t/>
            </a:r>
            <a:br>
              <a:rPr lang="en-US" sz="2600"/>
            </a:br>
            <a:endParaRPr sz="2600"/>
          </a:p>
          <a:p>
            <a:pPr marL="541338" lvl="1" indent="-45720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Can be accessed via </a:t>
            </a:r>
            <a:r>
              <a:rPr lang="en-US" sz="2600">
                <a:solidFill>
                  <a:srgbClr val="0070C0"/>
                </a:solidFill>
              </a:rPr>
              <a:t>Static member functions</a:t>
            </a:r>
            <a:r>
              <a:rPr lang="en-US" sz="2600"/>
              <a:t>: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/>
              <a:t>      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::getTotalCars();</a:t>
            </a:r>
            <a:endParaRPr/>
          </a:p>
          <a:p>
            <a:pPr marL="84138" lvl="1" indent="0" algn="l" rtl="0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   cout &lt;&lt; </a:t>
            </a:r>
            <a:r>
              <a:rPr lang="en-US" sz="2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600">
                <a:latin typeface="Consolas"/>
                <a:ea typeface="Consolas"/>
                <a:cs typeface="Consolas"/>
                <a:sym typeface="Consolas"/>
              </a:rPr>
              <a:t>.getTotalCars(); //public static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541338" lvl="1" indent="-316228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541338" lvl="1" indent="-316228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742950" lvl="1" indent="-14478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057400" lvl="4" indent="-2286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Member Variables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45" name="Google Shape;1745;p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lifetime of a class’s static member variable is the </a:t>
            </a:r>
            <a:r>
              <a:rPr lang="en-US">
                <a:solidFill>
                  <a:srgbClr val="0070C0"/>
                </a:solidFill>
              </a:rPr>
              <a:t>lifetime of the program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This means that a class’s static member variables come into existence </a:t>
            </a:r>
            <a:r>
              <a:rPr lang="en-US">
                <a:solidFill>
                  <a:srgbClr val="0070C0"/>
                </a:solidFill>
              </a:rPr>
              <a:t>before any instances of the class </a:t>
            </a:r>
            <a:r>
              <a:rPr lang="en-US"/>
              <a:t>are created </a:t>
            </a:r>
            <a:endParaRPr sz="3000" b="1"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Member Functions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52" name="Google Shape;1752;p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0005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Static member functions can operate only on </a:t>
            </a:r>
            <a:r>
              <a:rPr lang="en-US">
                <a:solidFill>
                  <a:srgbClr val="0070C0"/>
                </a:solidFill>
              </a:rPr>
              <a:t>static member variables</a:t>
            </a:r>
            <a:r>
              <a:rPr lang="en-US"/>
              <a:t>. </a:t>
            </a:r>
            <a:endParaRPr/>
          </a:p>
          <a:p>
            <a:pPr marL="40005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40005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can think of static member functions as </a:t>
            </a:r>
            <a:r>
              <a:rPr lang="en-US">
                <a:solidFill>
                  <a:srgbClr val="0070C0"/>
                </a:solidFill>
              </a:rPr>
              <a:t>belonging to the class</a:t>
            </a:r>
            <a:r>
              <a:rPr lang="en-US"/>
              <a:t> instead of to an instance of the class.</a:t>
            </a:r>
            <a:endParaRPr/>
          </a:p>
          <a:p>
            <a:pPr marL="40005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  <a:p>
            <a:pPr marL="40005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Static member functions can be called </a:t>
            </a:r>
            <a:r>
              <a:rPr lang="en-US">
                <a:solidFill>
                  <a:srgbClr val="0070C0"/>
                </a:solidFill>
              </a:rPr>
              <a:t>without creating any class objects </a:t>
            </a:r>
            <a:endParaRPr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Member Functions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59" name="Google Shape;1759;p126"/>
          <p:cNvSpPr txBox="1">
            <a:spLocks noGrp="1"/>
          </p:cNvSpPr>
          <p:nvPr>
            <p:ph type="body" idx="1"/>
          </p:nvPr>
        </p:nvSpPr>
        <p:spPr>
          <a:xfrm>
            <a:off x="304800" y="1219201"/>
            <a:ext cx="8839200" cy="53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fuel;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string model;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totalCars;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Car()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fuel = 0;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model = “”;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totalCars++;  }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int getTotalCars(){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return totalCars;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//only access static members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	}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::totalCars;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Member Functions</a:t>
            </a:r>
            <a:endParaRPr>
              <a:solidFill>
                <a:srgbClr val="B80000"/>
              </a:solidFill>
            </a:endParaRPr>
          </a:p>
        </p:txBody>
      </p:sp>
      <p:sp>
        <p:nvSpPr>
          <p:cNvPr id="1766" name="Google Shape;1766;p1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/>
              <a:t>Non-static function</a:t>
            </a:r>
            <a:r>
              <a:rPr lang="en-US"/>
              <a:t>:</a:t>
            </a:r>
            <a:endParaRPr/>
          </a:p>
          <a:p>
            <a:pPr marL="442913" lvl="1" indent="-263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access: all class members</a:t>
            </a:r>
            <a:endParaRPr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/>
              <a:t>Static functions:</a:t>
            </a:r>
            <a:endParaRPr/>
          </a:p>
          <a:p>
            <a:pPr marL="442913" lvl="1" indent="-263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access: </a:t>
            </a:r>
            <a:r>
              <a:rPr lang="en-US">
                <a:solidFill>
                  <a:srgbClr val="0070C0"/>
                </a:solidFill>
              </a:rPr>
              <a:t>static data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static functions</a:t>
            </a:r>
            <a:endParaRPr/>
          </a:p>
          <a:p>
            <a:pPr marL="442913" lvl="1" indent="-263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Cannot access:  </a:t>
            </a:r>
            <a:r>
              <a:rPr lang="en-US">
                <a:solidFill>
                  <a:srgbClr val="0070C0"/>
                </a:solidFill>
              </a:rPr>
              <a:t>non-static data</a:t>
            </a:r>
            <a:r>
              <a:rPr lang="en-US"/>
              <a:t>, </a:t>
            </a:r>
            <a:r>
              <a:rPr lang="en-US">
                <a:solidFill>
                  <a:srgbClr val="0070C0"/>
                </a:solidFill>
              </a:rPr>
              <a:t>non-static functions</a:t>
            </a:r>
            <a:r>
              <a:rPr lang="en-US"/>
              <a:t>, and </a:t>
            </a:r>
            <a:r>
              <a:rPr lang="en-US" i="1">
                <a:solidFill>
                  <a:srgbClr val="FF0000"/>
                </a:solidFill>
              </a:rPr>
              <a:t>this</a:t>
            </a:r>
            <a:r>
              <a:rPr lang="en-US">
                <a:solidFill>
                  <a:srgbClr val="0070C0"/>
                </a:solidFill>
              </a:rPr>
              <a:t> pointer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Public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static</a:t>
            </a:r>
            <a:r>
              <a:rPr lang="en-US"/>
              <a:t> Member Functions</a:t>
            </a:r>
            <a:endParaRPr/>
          </a:p>
        </p:txBody>
      </p:sp>
      <p:sp>
        <p:nvSpPr>
          <p:cNvPr id="1773" name="Google Shape;1773;p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invoked using </a:t>
            </a:r>
            <a:r>
              <a:rPr lang="en-US">
                <a:solidFill>
                  <a:srgbClr val="0070C0"/>
                </a:solidFill>
              </a:rPr>
              <a:t>any class object</a:t>
            </a:r>
            <a:r>
              <a:rPr lang="en-US"/>
              <a:t>:</a:t>
            </a:r>
            <a:endParaRPr/>
          </a:p>
          <a:p>
            <a:pPr marL="45720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     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cout &lt;&lt; 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car1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.getTotalCars();</a:t>
            </a:r>
            <a:endParaRPr/>
          </a:p>
          <a:p>
            <a:pPr marL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invoked using </a:t>
            </a:r>
            <a:r>
              <a:rPr lang="en-US">
                <a:solidFill>
                  <a:srgbClr val="0070C0"/>
                </a:solidFill>
              </a:rPr>
              <a:t>class name</a:t>
            </a:r>
            <a:r>
              <a:rPr lang="en-US"/>
              <a:t>:</a:t>
            </a:r>
            <a:endParaRPr/>
          </a:p>
          <a:p>
            <a:pPr marL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    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 &lt;&lt; </a:t>
            </a:r>
            <a:r>
              <a:rPr lang="en-US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 getTotalCars();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D2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B8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B8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D2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Private static </a:t>
            </a:r>
            <a:r>
              <a:rPr lang="en-US"/>
              <a:t>Member Functions</a:t>
            </a:r>
            <a:endParaRPr/>
          </a:p>
        </p:txBody>
      </p:sp>
      <p:sp>
        <p:nvSpPr>
          <p:cNvPr id="1780" name="Google Shape;1780;p1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Cannot be invoked using class objects</a:t>
            </a:r>
            <a:endParaRPr/>
          </a:p>
          <a:p>
            <a:pPr marL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//ERROR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🡪 cout &lt;&lt;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e1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.getCount();</a:t>
            </a:r>
            <a:endParaRPr/>
          </a:p>
          <a:p>
            <a:pPr marL="342900" lvl="2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Cannot be invoked using class name</a:t>
            </a:r>
            <a:endParaRPr/>
          </a:p>
          <a:p>
            <a:pPr marL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//ERROR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🡪 cout &lt;&lt; </a:t>
            </a: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Employee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::getCount();</a:t>
            </a:r>
            <a:endParaRPr/>
          </a:p>
          <a:p>
            <a:pPr marL="342900" lvl="2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invoked </a:t>
            </a:r>
            <a:r>
              <a:rPr lang="en-US" b="1" i="1">
                <a:solidFill>
                  <a:srgbClr val="0070C0"/>
                </a:solidFill>
              </a:rPr>
              <a:t>within class</a:t>
            </a:r>
            <a:r>
              <a:rPr lang="en-US"/>
              <a:t>:</a:t>
            </a:r>
            <a:endParaRPr/>
          </a:p>
          <a:p>
            <a:pPr marL="74295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Static member functions</a:t>
            </a:r>
            <a:endParaRPr/>
          </a:p>
          <a:p>
            <a:pPr marL="74295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 Non-static member functions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>
              <a:solidFill>
                <a:srgbClr val="D2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D2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B8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B8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D20000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  <a:p>
            <a:pPr marL="742950" lvl="1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>
              <a:solidFill>
                <a:srgbClr val="2C14D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Access Specifiers</a:t>
            </a:r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Used to </a:t>
            </a:r>
            <a:r>
              <a:rPr lang="en-US">
                <a:solidFill>
                  <a:srgbClr val="0070C0"/>
                </a:solidFill>
              </a:rPr>
              <a:t>control access</a:t>
            </a:r>
            <a:r>
              <a:rPr lang="en-US"/>
              <a:t> to members (attributes and methods) of the class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b="1" u="sng"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b="1"/>
              <a:t>  </a:t>
            </a:r>
            <a:r>
              <a:rPr lang="en-US"/>
              <a:t>can be called / accessed by functions </a:t>
            </a:r>
            <a:r>
              <a:rPr lang="en-US">
                <a:solidFill>
                  <a:srgbClr val="0070C0"/>
                </a:solidFill>
              </a:rPr>
              <a:t>outside of the class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en-US" b="1" u="sng"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/>
              <a:t>  can only be called / accessed by functions that are </a:t>
            </a:r>
            <a:r>
              <a:rPr lang="en-US">
                <a:solidFill>
                  <a:srgbClr val="0070C0"/>
                </a:solidFill>
              </a:rPr>
              <a:t>members of the class</a:t>
            </a:r>
            <a:endParaRPr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30"/>
          <p:cNvGrpSpPr/>
          <p:nvPr/>
        </p:nvGrpSpPr>
        <p:grpSpPr>
          <a:xfrm>
            <a:off x="0" y="0"/>
            <a:ext cx="6705600" cy="6858000"/>
            <a:chOff x="0" y="0"/>
            <a:chExt cx="3072" cy="8976"/>
          </a:xfrm>
        </p:grpSpPr>
        <p:grpSp>
          <p:nvGrpSpPr>
            <p:cNvPr id="1787" name="Google Shape;1787;p130"/>
            <p:cNvGrpSpPr/>
            <p:nvPr/>
          </p:nvGrpSpPr>
          <p:grpSpPr>
            <a:xfrm>
              <a:off x="0" y="0"/>
              <a:ext cx="3072" cy="374"/>
              <a:chOff x="0" y="0"/>
              <a:chExt cx="3072" cy="374"/>
            </a:xfrm>
          </p:grpSpPr>
          <p:sp>
            <p:nvSpPr>
              <p:cNvPr id="1788" name="Google Shape;1788;p130"/>
              <p:cNvSpPr/>
              <p:nvPr/>
            </p:nvSpPr>
            <p:spPr>
              <a:xfrm>
                <a:off x="0" y="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130"/>
              <p:cNvSpPr/>
              <p:nvPr/>
            </p:nvSpPr>
            <p:spPr>
              <a:xfrm>
                <a:off x="0" y="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Fig. 7.9: employ1.h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790" name="Google Shape;1790;p130"/>
            <p:cNvGrpSpPr/>
            <p:nvPr/>
          </p:nvGrpSpPr>
          <p:grpSpPr>
            <a:xfrm>
              <a:off x="0" y="374"/>
              <a:ext cx="3072" cy="374"/>
              <a:chOff x="0" y="374"/>
              <a:chExt cx="3072" cy="374"/>
            </a:xfrm>
          </p:grpSpPr>
          <p:sp>
            <p:nvSpPr>
              <p:cNvPr id="1791" name="Google Shape;1791;p130"/>
              <p:cNvSpPr/>
              <p:nvPr/>
            </p:nvSpPr>
            <p:spPr>
              <a:xfrm>
                <a:off x="0" y="37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30"/>
              <p:cNvSpPr/>
              <p:nvPr/>
            </p:nvSpPr>
            <p:spPr>
              <a:xfrm>
                <a:off x="0" y="37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An employee class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793" name="Google Shape;1793;p130"/>
            <p:cNvGrpSpPr/>
            <p:nvPr/>
          </p:nvGrpSpPr>
          <p:grpSpPr>
            <a:xfrm>
              <a:off x="0" y="748"/>
              <a:ext cx="3072" cy="374"/>
              <a:chOff x="0" y="748"/>
              <a:chExt cx="3072" cy="374"/>
            </a:xfrm>
          </p:grpSpPr>
          <p:sp>
            <p:nvSpPr>
              <p:cNvPr id="1794" name="Google Shape;1794;p130"/>
              <p:cNvSpPr/>
              <p:nvPr/>
            </p:nvSpPr>
            <p:spPr>
              <a:xfrm>
                <a:off x="0" y="74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130"/>
              <p:cNvSpPr/>
              <p:nvPr/>
            </p:nvSpPr>
            <p:spPr>
              <a:xfrm>
                <a:off x="0" y="74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3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#ifndef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EMPLOY1_H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796" name="Google Shape;1796;p130"/>
            <p:cNvGrpSpPr/>
            <p:nvPr/>
          </p:nvGrpSpPr>
          <p:grpSpPr>
            <a:xfrm>
              <a:off x="0" y="1122"/>
              <a:ext cx="3072" cy="374"/>
              <a:chOff x="0" y="1122"/>
              <a:chExt cx="3072" cy="374"/>
            </a:xfrm>
          </p:grpSpPr>
          <p:sp>
            <p:nvSpPr>
              <p:cNvPr id="1797" name="Google Shape;1797;p130"/>
              <p:cNvSpPr/>
              <p:nvPr/>
            </p:nvSpPr>
            <p:spPr>
              <a:xfrm>
                <a:off x="0" y="112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130"/>
              <p:cNvSpPr/>
              <p:nvPr/>
            </p:nvSpPr>
            <p:spPr>
              <a:xfrm>
                <a:off x="0" y="112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4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#define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EMPLOY1_H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799" name="Google Shape;1799;p130"/>
            <p:cNvGrpSpPr/>
            <p:nvPr/>
          </p:nvGrpSpPr>
          <p:grpSpPr>
            <a:xfrm>
              <a:off x="0" y="1496"/>
              <a:ext cx="3072" cy="374"/>
              <a:chOff x="0" y="1496"/>
              <a:chExt cx="3072" cy="374"/>
            </a:xfrm>
          </p:grpSpPr>
          <p:sp>
            <p:nvSpPr>
              <p:cNvPr id="1800" name="Google Shape;1800;p130"/>
              <p:cNvSpPr/>
              <p:nvPr/>
            </p:nvSpPr>
            <p:spPr>
              <a:xfrm>
                <a:off x="0" y="149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130"/>
              <p:cNvSpPr/>
              <p:nvPr/>
            </p:nvSpPr>
            <p:spPr>
              <a:xfrm>
                <a:off x="0" y="149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5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02" name="Google Shape;1802;p130"/>
            <p:cNvGrpSpPr/>
            <p:nvPr/>
          </p:nvGrpSpPr>
          <p:grpSpPr>
            <a:xfrm>
              <a:off x="0" y="1870"/>
              <a:ext cx="3072" cy="374"/>
              <a:chOff x="0" y="1870"/>
              <a:chExt cx="3072" cy="374"/>
            </a:xfrm>
          </p:grpSpPr>
          <p:sp>
            <p:nvSpPr>
              <p:cNvPr id="1803" name="Google Shape;1803;p130"/>
              <p:cNvSpPr/>
              <p:nvPr/>
            </p:nvSpPr>
            <p:spPr>
              <a:xfrm>
                <a:off x="0" y="187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30"/>
              <p:cNvSpPr/>
              <p:nvPr/>
            </p:nvSpPr>
            <p:spPr>
              <a:xfrm>
                <a:off x="0" y="187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class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Employee {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05" name="Google Shape;1805;p130"/>
            <p:cNvGrpSpPr/>
            <p:nvPr/>
          </p:nvGrpSpPr>
          <p:grpSpPr>
            <a:xfrm>
              <a:off x="0" y="2244"/>
              <a:ext cx="3072" cy="374"/>
              <a:chOff x="0" y="2244"/>
              <a:chExt cx="3072" cy="374"/>
            </a:xfrm>
          </p:grpSpPr>
          <p:sp>
            <p:nvSpPr>
              <p:cNvPr id="1806" name="Google Shape;1806;p130"/>
              <p:cNvSpPr/>
              <p:nvPr/>
            </p:nvSpPr>
            <p:spPr>
              <a:xfrm>
                <a:off x="0" y="224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30"/>
              <p:cNvSpPr/>
              <p:nvPr/>
            </p:nvSpPr>
            <p:spPr>
              <a:xfrm>
                <a:off x="0" y="224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public: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08" name="Google Shape;1808;p130"/>
            <p:cNvGrpSpPr/>
            <p:nvPr/>
          </p:nvGrpSpPr>
          <p:grpSpPr>
            <a:xfrm>
              <a:off x="0" y="2618"/>
              <a:ext cx="3072" cy="374"/>
              <a:chOff x="0" y="2618"/>
              <a:chExt cx="3072" cy="374"/>
            </a:xfrm>
          </p:grpSpPr>
          <p:sp>
            <p:nvSpPr>
              <p:cNvPr id="1809" name="Google Shape;1809;p130"/>
              <p:cNvSpPr/>
              <p:nvPr/>
            </p:nvSpPr>
            <p:spPr>
              <a:xfrm>
                <a:off x="0" y="261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130"/>
              <p:cNvSpPr/>
              <p:nvPr/>
            </p:nvSpPr>
            <p:spPr>
              <a:xfrm>
                <a:off x="0" y="261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8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Employee(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 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*,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 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* );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constructor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11" name="Google Shape;1811;p130"/>
            <p:cNvGrpSpPr/>
            <p:nvPr/>
          </p:nvGrpSpPr>
          <p:grpSpPr>
            <a:xfrm>
              <a:off x="0" y="2992"/>
              <a:ext cx="3072" cy="374"/>
              <a:chOff x="0" y="2992"/>
              <a:chExt cx="3072" cy="374"/>
            </a:xfrm>
          </p:grpSpPr>
          <p:sp>
            <p:nvSpPr>
              <p:cNvPr id="1812" name="Google Shape;1812;p130"/>
              <p:cNvSpPr/>
              <p:nvPr/>
            </p:nvSpPr>
            <p:spPr>
              <a:xfrm>
                <a:off x="0" y="299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30"/>
              <p:cNvSpPr/>
              <p:nvPr/>
            </p:nvSpPr>
            <p:spPr>
              <a:xfrm>
                <a:off x="0" y="299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9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~Employee();                  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// destructor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14" name="Google Shape;1814;p130"/>
            <p:cNvGrpSpPr/>
            <p:nvPr/>
          </p:nvGrpSpPr>
          <p:grpSpPr>
            <a:xfrm>
              <a:off x="0" y="3366"/>
              <a:ext cx="3072" cy="374"/>
              <a:chOff x="0" y="3366"/>
              <a:chExt cx="3072" cy="374"/>
            </a:xfrm>
          </p:grpSpPr>
          <p:sp>
            <p:nvSpPr>
              <p:cNvPr id="1815" name="Google Shape;1815;p130"/>
              <p:cNvSpPr/>
              <p:nvPr/>
            </p:nvSpPr>
            <p:spPr>
              <a:xfrm>
                <a:off x="0" y="336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30"/>
              <p:cNvSpPr/>
              <p:nvPr/>
            </p:nvSpPr>
            <p:spPr>
              <a:xfrm>
                <a:off x="0" y="336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10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 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*getFirstName()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;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return first name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17" name="Google Shape;1817;p130"/>
            <p:cNvGrpSpPr/>
            <p:nvPr/>
          </p:nvGrpSpPr>
          <p:grpSpPr>
            <a:xfrm>
              <a:off x="0" y="3740"/>
              <a:ext cx="3072" cy="374"/>
              <a:chOff x="0" y="3740"/>
              <a:chExt cx="3072" cy="374"/>
            </a:xfrm>
          </p:grpSpPr>
          <p:sp>
            <p:nvSpPr>
              <p:cNvPr id="1818" name="Google Shape;1818;p130"/>
              <p:cNvSpPr/>
              <p:nvPr/>
            </p:nvSpPr>
            <p:spPr>
              <a:xfrm>
                <a:off x="0" y="374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30"/>
              <p:cNvSpPr/>
              <p:nvPr/>
            </p:nvSpPr>
            <p:spPr>
              <a:xfrm>
                <a:off x="0" y="374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11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 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*getLastName()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const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;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return last name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20" name="Google Shape;1820;p130"/>
            <p:cNvGrpSpPr/>
            <p:nvPr/>
          </p:nvGrpSpPr>
          <p:grpSpPr>
            <a:xfrm>
              <a:off x="0" y="4114"/>
              <a:ext cx="3072" cy="374"/>
              <a:chOff x="0" y="4114"/>
              <a:chExt cx="3072" cy="374"/>
            </a:xfrm>
          </p:grpSpPr>
          <p:sp>
            <p:nvSpPr>
              <p:cNvPr id="1821" name="Google Shape;1821;p130"/>
              <p:cNvSpPr/>
              <p:nvPr/>
            </p:nvSpPr>
            <p:spPr>
              <a:xfrm>
                <a:off x="0" y="411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30"/>
              <p:cNvSpPr/>
              <p:nvPr/>
            </p:nvSpPr>
            <p:spPr>
              <a:xfrm>
                <a:off x="0" y="411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23" name="Google Shape;1823;p130"/>
            <p:cNvGrpSpPr/>
            <p:nvPr/>
          </p:nvGrpSpPr>
          <p:grpSpPr>
            <a:xfrm>
              <a:off x="0" y="4488"/>
              <a:ext cx="3072" cy="374"/>
              <a:chOff x="0" y="4488"/>
              <a:chExt cx="3072" cy="374"/>
            </a:xfrm>
          </p:grpSpPr>
          <p:sp>
            <p:nvSpPr>
              <p:cNvPr id="1824" name="Google Shape;1824;p130"/>
              <p:cNvSpPr/>
              <p:nvPr/>
            </p:nvSpPr>
            <p:spPr>
              <a:xfrm>
                <a:off x="0" y="448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130"/>
              <p:cNvSpPr/>
              <p:nvPr/>
            </p:nvSpPr>
            <p:spPr>
              <a:xfrm>
                <a:off x="0" y="448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13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// static member function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26" name="Google Shape;1826;p130"/>
            <p:cNvGrpSpPr/>
            <p:nvPr/>
          </p:nvGrpSpPr>
          <p:grpSpPr>
            <a:xfrm>
              <a:off x="0" y="4862"/>
              <a:ext cx="3072" cy="374"/>
              <a:chOff x="0" y="4862"/>
              <a:chExt cx="3072" cy="374"/>
            </a:xfrm>
          </p:grpSpPr>
          <p:sp>
            <p:nvSpPr>
              <p:cNvPr id="1827" name="Google Shape;1827;p130"/>
              <p:cNvSpPr/>
              <p:nvPr/>
            </p:nvSpPr>
            <p:spPr>
              <a:xfrm>
                <a:off x="0" y="486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130"/>
              <p:cNvSpPr/>
              <p:nvPr/>
            </p:nvSpPr>
            <p:spPr>
              <a:xfrm>
                <a:off x="0" y="486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14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static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int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getCount();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return # objects instantiated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29" name="Google Shape;1829;p130"/>
            <p:cNvGrpSpPr/>
            <p:nvPr/>
          </p:nvGrpSpPr>
          <p:grpSpPr>
            <a:xfrm>
              <a:off x="0" y="5236"/>
              <a:ext cx="3072" cy="374"/>
              <a:chOff x="0" y="5236"/>
              <a:chExt cx="3072" cy="374"/>
            </a:xfrm>
          </p:grpSpPr>
          <p:sp>
            <p:nvSpPr>
              <p:cNvPr id="1830" name="Google Shape;1830;p130"/>
              <p:cNvSpPr/>
              <p:nvPr/>
            </p:nvSpPr>
            <p:spPr>
              <a:xfrm>
                <a:off x="0" y="523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130"/>
              <p:cNvSpPr/>
              <p:nvPr/>
            </p:nvSpPr>
            <p:spPr>
              <a:xfrm>
                <a:off x="0" y="523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15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32" name="Google Shape;1832;p130"/>
            <p:cNvGrpSpPr/>
            <p:nvPr/>
          </p:nvGrpSpPr>
          <p:grpSpPr>
            <a:xfrm>
              <a:off x="0" y="5610"/>
              <a:ext cx="3072" cy="374"/>
              <a:chOff x="0" y="5610"/>
              <a:chExt cx="3072" cy="374"/>
            </a:xfrm>
          </p:grpSpPr>
          <p:sp>
            <p:nvSpPr>
              <p:cNvPr id="1833" name="Google Shape;1833;p130"/>
              <p:cNvSpPr/>
              <p:nvPr/>
            </p:nvSpPr>
            <p:spPr>
              <a:xfrm>
                <a:off x="0" y="561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130"/>
              <p:cNvSpPr/>
              <p:nvPr/>
            </p:nvSpPr>
            <p:spPr>
              <a:xfrm>
                <a:off x="0" y="561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16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private: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35" name="Google Shape;1835;p130"/>
            <p:cNvGrpSpPr/>
            <p:nvPr/>
          </p:nvGrpSpPr>
          <p:grpSpPr>
            <a:xfrm>
              <a:off x="0" y="5984"/>
              <a:ext cx="3072" cy="374"/>
              <a:chOff x="0" y="5984"/>
              <a:chExt cx="3072" cy="374"/>
            </a:xfrm>
          </p:grpSpPr>
          <p:sp>
            <p:nvSpPr>
              <p:cNvPr id="1836" name="Google Shape;1836;p130"/>
              <p:cNvSpPr/>
              <p:nvPr/>
            </p:nvSpPr>
            <p:spPr>
              <a:xfrm>
                <a:off x="0" y="598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130"/>
              <p:cNvSpPr/>
              <p:nvPr/>
            </p:nvSpPr>
            <p:spPr>
              <a:xfrm>
                <a:off x="0" y="598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17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*firstName;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38" name="Google Shape;1838;p130"/>
            <p:cNvGrpSpPr/>
            <p:nvPr/>
          </p:nvGrpSpPr>
          <p:grpSpPr>
            <a:xfrm>
              <a:off x="0" y="6358"/>
              <a:ext cx="3072" cy="374"/>
              <a:chOff x="0" y="6358"/>
              <a:chExt cx="3072" cy="374"/>
            </a:xfrm>
          </p:grpSpPr>
          <p:sp>
            <p:nvSpPr>
              <p:cNvPr id="1839" name="Google Shape;1839;p130"/>
              <p:cNvSpPr/>
              <p:nvPr/>
            </p:nvSpPr>
            <p:spPr>
              <a:xfrm>
                <a:off x="0" y="635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130"/>
              <p:cNvSpPr/>
              <p:nvPr/>
            </p:nvSpPr>
            <p:spPr>
              <a:xfrm>
                <a:off x="0" y="635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18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char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*lastName;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41" name="Google Shape;1841;p130"/>
            <p:cNvGrpSpPr/>
            <p:nvPr/>
          </p:nvGrpSpPr>
          <p:grpSpPr>
            <a:xfrm>
              <a:off x="0" y="6732"/>
              <a:ext cx="3072" cy="374"/>
              <a:chOff x="0" y="6732"/>
              <a:chExt cx="3072" cy="374"/>
            </a:xfrm>
          </p:grpSpPr>
          <p:sp>
            <p:nvSpPr>
              <p:cNvPr id="1842" name="Google Shape;1842;p130"/>
              <p:cNvSpPr/>
              <p:nvPr/>
            </p:nvSpPr>
            <p:spPr>
              <a:xfrm>
                <a:off x="0" y="673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130"/>
              <p:cNvSpPr/>
              <p:nvPr/>
            </p:nvSpPr>
            <p:spPr>
              <a:xfrm>
                <a:off x="0" y="673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19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44" name="Google Shape;1844;p130"/>
            <p:cNvGrpSpPr/>
            <p:nvPr/>
          </p:nvGrpSpPr>
          <p:grpSpPr>
            <a:xfrm>
              <a:off x="0" y="7106"/>
              <a:ext cx="3072" cy="374"/>
              <a:chOff x="0" y="7106"/>
              <a:chExt cx="3072" cy="374"/>
            </a:xfrm>
          </p:grpSpPr>
          <p:sp>
            <p:nvSpPr>
              <p:cNvPr id="1845" name="Google Shape;1845;p130"/>
              <p:cNvSpPr/>
              <p:nvPr/>
            </p:nvSpPr>
            <p:spPr>
              <a:xfrm>
                <a:off x="0" y="710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30"/>
              <p:cNvSpPr/>
              <p:nvPr/>
            </p:nvSpPr>
            <p:spPr>
              <a:xfrm>
                <a:off x="0" y="710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20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// static data member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47" name="Google Shape;1847;p130"/>
            <p:cNvGrpSpPr/>
            <p:nvPr/>
          </p:nvGrpSpPr>
          <p:grpSpPr>
            <a:xfrm>
              <a:off x="0" y="7480"/>
              <a:ext cx="3072" cy="374"/>
              <a:chOff x="0" y="7480"/>
              <a:chExt cx="3072" cy="374"/>
            </a:xfrm>
          </p:grpSpPr>
          <p:sp>
            <p:nvSpPr>
              <p:cNvPr id="1848" name="Google Shape;1848;p130"/>
              <p:cNvSpPr/>
              <p:nvPr/>
            </p:nvSpPr>
            <p:spPr>
              <a:xfrm>
                <a:off x="0" y="748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30"/>
              <p:cNvSpPr/>
              <p:nvPr/>
            </p:nvSpPr>
            <p:spPr>
              <a:xfrm>
                <a:off x="0" y="748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21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static int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count;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number of objects instantiated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50" name="Google Shape;1850;p130"/>
            <p:cNvGrpSpPr/>
            <p:nvPr/>
          </p:nvGrpSpPr>
          <p:grpSpPr>
            <a:xfrm>
              <a:off x="0" y="7854"/>
              <a:ext cx="3072" cy="374"/>
              <a:chOff x="0" y="7854"/>
              <a:chExt cx="3072" cy="374"/>
            </a:xfrm>
          </p:grpSpPr>
          <p:sp>
            <p:nvSpPr>
              <p:cNvPr id="1851" name="Google Shape;1851;p130"/>
              <p:cNvSpPr/>
              <p:nvPr/>
            </p:nvSpPr>
            <p:spPr>
              <a:xfrm>
                <a:off x="0" y="785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130"/>
              <p:cNvSpPr/>
              <p:nvPr/>
            </p:nvSpPr>
            <p:spPr>
              <a:xfrm>
                <a:off x="0" y="785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22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};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53" name="Google Shape;1853;p130"/>
            <p:cNvGrpSpPr/>
            <p:nvPr/>
          </p:nvGrpSpPr>
          <p:grpSpPr>
            <a:xfrm>
              <a:off x="0" y="8228"/>
              <a:ext cx="3072" cy="374"/>
              <a:chOff x="0" y="8228"/>
              <a:chExt cx="3072" cy="374"/>
            </a:xfrm>
          </p:grpSpPr>
          <p:sp>
            <p:nvSpPr>
              <p:cNvPr id="1854" name="Google Shape;1854;p130"/>
              <p:cNvSpPr/>
              <p:nvPr/>
            </p:nvSpPr>
            <p:spPr>
              <a:xfrm>
                <a:off x="0" y="822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130"/>
              <p:cNvSpPr/>
              <p:nvPr/>
            </p:nvSpPr>
            <p:spPr>
              <a:xfrm>
                <a:off x="0" y="822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23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856" name="Google Shape;1856;p130"/>
            <p:cNvGrpSpPr/>
            <p:nvPr/>
          </p:nvGrpSpPr>
          <p:grpSpPr>
            <a:xfrm>
              <a:off x="0" y="8602"/>
              <a:ext cx="3072" cy="374"/>
              <a:chOff x="0" y="8602"/>
              <a:chExt cx="3072" cy="374"/>
            </a:xfrm>
          </p:grpSpPr>
          <p:sp>
            <p:nvSpPr>
              <p:cNvPr id="1857" name="Google Shape;1857;p130"/>
              <p:cNvSpPr/>
              <p:nvPr/>
            </p:nvSpPr>
            <p:spPr>
              <a:xfrm>
                <a:off x="0" y="860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130"/>
              <p:cNvSpPr/>
              <p:nvPr/>
            </p:nvSpPr>
            <p:spPr>
              <a:xfrm>
                <a:off x="0" y="860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24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#endif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grpSp>
        <p:nvGrpSpPr>
          <p:cNvPr id="1859" name="Google Shape;1859;p130"/>
          <p:cNvGrpSpPr/>
          <p:nvPr/>
        </p:nvGrpSpPr>
        <p:grpSpPr>
          <a:xfrm>
            <a:off x="2133600" y="3876675"/>
            <a:ext cx="6210300" cy="1838325"/>
            <a:chOff x="1344" y="2442"/>
            <a:chExt cx="3912" cy="1158"/>
          </a:xfrm>
        </p:grpSpPr>
        <p:sp>
          <p:nvSpPr>
            <p:cNvPr id="1860" name="Google Shape;1860;p130"/>
            <p:cNvSpPr txBox="1"/>
            <p:nvPr/>
          </p:nvSpPr>
          <p:spPr>
            <a:xfrm>
              <a:off x="3192" y="2614"/>
              <a:ext cx="2064" cy="388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static</a:t>
              </a:r>
              <a:r>
                <a:rPr lang="en-US" sz="1600" b="1" i="0" u="none" strike="noStrike" cap="none">
                  <a:solidFill>
                    <a:srgbClr val="D2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member function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 </a:t>
              </a:r>
              <a:r>
                <a:rPr lang="en-US" sz="1600" b="1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variable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declared.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1" name="Google Shape;1861;p130"/>
            <p:cNvCxnSpPr/>
            <p:nvPr/>
          </p:nvCxnSpPr>
          <p:spPr>
            <a:xfrm rot="10800000">
              <a:off x="1728" y="2442"/>
              <a:ext cx="1464" cy="26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62" name="Google Shape;1862;p130"/>
            <p:cNvCxnSpPr/>
            <p:nvPr/>
          </p:nvCxnSpPr>
          <p:spPr>
            <a:xfrm flipH="1">
              <a:off x="1344" y="2966"/>
              <a:ext cx="1920" cy="6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131"/>
          <p:cNvGrpSpPr/>
          <p:nvPr/>
        </p:nvGrpSpPr>
        <p:grpSpPr>
          <a:xfrm>
            <a:off x="0" y="-1588"/>
            <a:ext cx="6781800" cy="215901"/>
            <a:chOff x="0" y="-2"/>
            <a:chExt cx="3072" cy="376"/>
          </a:xfrm>
        </p:grpSpPr>
        <p:sp>
          <p:nvSpPr>
            <p:cNvPr id="1869" name="Google Shape;1869;p131"/>
            <p:cNvSpPr/>
            <p:nvPr/>
          </p:nvSpPr>
          <p:spPr>
            <a:xfrm>
              <a:off x="0" y="-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31"/>
            <p:cNvSpPr/>
            <p:nvPr/>
          </p:nvSpPr>
          <p:spPr>
            <a:xfrm>
              <a:off x="0" y="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25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Fig. 7.9: employ1.cpp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71" name="Google Shape;1871;p131"/>
          <p:cNvGrpSpPr/>
          <p:nvPr/>
        </p:nvGrpSpPr>
        <p:grpSpPr>
          <a:xfrm>
            <a:off x="0" y="212725"/>
            <a:ext cx="6781800" cy="215900"/>
            <a:chOff x="0" y="372"/>
            <a:chExt cx="3072" cy="376"/>
          </a:xfrm>
        </p:grpSpPr>
        <p:sp>
          <p:nvSpPr>
            <p:cNvPr id="1872" name="Google Shape;1872;p131"/>
            <p:cNvSpPr/>
            <p:nvPr/>
          </p:nvSpPr>
          <p:spPr>
            <a:xfrm>
              <a:off x="0" y="37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31"/>
            <p:cNvSpPr/>
            <p:nvPr/>
          </p:nvSpPr>
          <p:spPr>
            <a:xfrm>
              <a:off x="0" y="37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26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Member function definitions for class Employee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74" name="Google Shape;1874;p131"/>
          <p:cNvGrpSpPr/>
          <p:nvPr/>
        </p:nvGrpSpPr>
        <p:grpSpPr>
          <a:xfrm>
            <a:off x="0" y="427038"/>
            <a:ext cx="6781800" cy="215900"/>
            <a:chOff x="0" y="746"/>
            <a:chExt cx="3072" cy="376"/>
          </a:xfrm>
        </p:grpSpPr>
        <p:sp>
          <p:nvSpPr>
            <p:cNvPr id="1875" name="Google Shape;1875;p131"/>
            <p:cNvSpPr/>
            <p:nvPr/>
          </p:nvSpPr>
          <p:spPr>
            <a:xfrm>
              <a:off x="0" y="74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31"/>
            <p:cNvSpPr/>
            <p:nvPr/>
          </p:nvSpPr>
          <p:spPr>
            <a:xfrm>
              <a:off x="0" y="74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27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&lt;iostream&gt;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77" name="Google Shape;1877;p131"/>
          <p:cNvGrpSpPr/>
          <p:nvPr/>
        </p:nvGrpSpPr>
        <p:grpSpPr>
          <a:xfrm>
            <a:off x="0" y="641350"/>
            <a:ext cx="6781800" cy="215900"/>
            <a:chOff x="0" y="1120"/>
            <a:chExt cx="3072" cy="376"/>
          </a:xfrm>
        </p:grpSpPr>
        <p:sp>
          <p:nvSpPr>
            <p:cNvPr id="1878" name="Google Shape;1878;p131"/>
            <p:cNvSpPr/>
            <p:nvPr/>
          </p:nvSpPr>
          <p:spPr>
            <a:xfrm>
              <a:off x="0" y="112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31"/>
            <p:cNvSpPr/>
            <p:nvPr/>
          </p:nvSpPr>
          <p:spPr>
            <a:xfrm>
              <a:off x="0" y="112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28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80" name="Google Shape;1880;p131"/>
          <p:cNvGrpSpPr/>
          <p:nvPr/>
        </p:nvGrpSpPr>
        <p:grpSpPr>
          <a:xfrm>
            <a:off x="0" y="855663"/>
            <a:ext cx="6781800" cy="215900"/>
            <a:chOff x="0" y="1494"/>
            <a:chExt cx="3072" cy="376"/>
          </a:xfrm>
        </p:grpSpPr>
        <p:sp>
          <p:nvSpPr>
            <p:cNvPr id="1881" name="Google Shape;1881;p131"/>
            <p:cNvSpPr/>
            <p:nvPr/>
          </p:nvSpPr>
          <p:spPr>
            <a:xfrm>
              <a:off x="0" y="149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31"/>
            <p:cNvSpPr/>
            <p:nvPr/>
          </p:nvSpPr>
          <p:spPr>
            <a:xfrm>
              <a:off x="0" y="149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29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using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std::cout;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83" name="Google Shape;1883;p131"/>
          <p:cNvGrpSpPr/>
          <p:nvPr/>
        </p:nvGrpSpPr>
        <p:grpSpPr>
          <a:xfrm>
            <a:off x="0" y="1069975"/>
            <a:ext cx="6781800" cy="215900"/>
            <a:chOff x="0" y="1868"/>
            <a:chExt cx="3072" cy="376"/>
          </a:xfrm>
        </p:grpSpPr>
        <p:sp>
          <p:nvSpPr>
            <p:cNvPr id="1884" name="Google Shape;1884;p131"/>
            <p:cNvSpPr/>
            <p:nvPr/>
          </p:nvSpPr>
          <p:spPr>
            <a:xfrm>
              <a:off x="0" y="186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31"/>
            <p:cNvSpPr/>
            <p:nvPr/>
          </p:nvSpPr>
          <p:spPr>
            <a:xfrm>
              <a:off x="0" y="187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30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using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std::endl;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86" name="Google Shape;1886;p131"/>
          <p:cNvGrpSpPr/>
          <p:nvPr/>
        </p:nvGrpSpPr>
        <p:grpSpPr>
          <a:xfrm>
            <a:off x="0" y="1284288"/>
            <a:ext cx="6781800" cy="215900"/>
            <a:chOff x="0" y="2242"/>
            <a:chExt cx="3072" cy="376"/>
          </a:xfrm>
        </p:grpSpPr>
        <p:sp>
          <p:nvSpPr>
            <p:cNvPr id="1887" name="Google Shape;1887;p131"/>
            <p:cNvSpPr/>
            <p:nvPr/>
          </p:nvSpPr>
          <p:spPr>
            <a:xfrm>
              <a:off x="0" y="224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31"/>
            <p:cNvSpPr/>
            <p:nvPr/>
          </p:nvSpPr>
          <p:spPr>
            <a:xfrm>
              <a:off x="0" y="224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31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89" name="Google Shape;1889;p131"/>
          <p:cNvGrpSpPr/>
          <p:nvPr/>
        </p:nvGrpSpPr>
        <p:grpSpPr>
          <a:xfrm>
            <a:off x="0" y="1498600"/>
            <a:ext cx="6781800" cy="215900"/>
            <a:chOff x="0" y="2616"/>
            <a:chExt cx="3072" cy="376"/>
          </a:xfrm>
        </p:grpSpPr>
        <p:sp>
          <p:nvSpPr>
            <p:cNvPr id="1890" name="Google Shape;1890;p131"/>
            <p:cNvSpPr/>
            <p:nvPr/>
          </p:nvSpPr>
          <p:spPr>
            <a:xfrm>
              <a:off x="0" y="261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31"/>
            <p:cNvSpPr/>
            <p:nvPr/>
          </p:nvSpPr>
          <p:spPr>
            <a:xfrm>
              <a:off x="0" y="261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32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&lt;cstring&gt;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92" name="Google Shape;1892;p131"/>
          <p:cNvGrpSpPr/>
          <p:nvPr/>
        </p:nvGrpSpPr>
        <p:grpSpPr>
          <a:xfrm>
            <a:off x="0" y="1712913"/>
            <a:ext cx="6781800" cy="215900"/>
            <a:chOff x="0" y="2990"/>
            <a:chExt cx="3072" cy="376"/>
          </a:xfrm>
        </p:grpSpPr>
        <p:sp>
          <p:nvSpPr>
            <p:cNvPr id="1893" name="Google Shape;1893;p131"/>
            <p:cNvSpPr/>
            <p:nvPr/>
          </p:nvSpPr>
          <p:spPr>
            <a:xfrm>
              <a:off x="0" y="299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31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33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&lt;cassert&gt;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95" name="Google Shape;1895;p131"/>
          <p:cNvGrpSpPr/>
          <p:nvPr/>
        </p:nvGrpSpPr>
        <p:grpSpPr>
          <a:xfrm>
            <a:off x="0" y="1927225"/>
            <a:ext cx="6781800" cy="215900"/>
            <a:chOff x="0" y="3364"/>
            <a:chExt cx="3072" cy="376"/>
          </a:xfrm>
        </p:grpSpPr>
        <p:sp>
          <p:nvSpPr>
            <p:cNvPr id="1896" name="Google Shape;1896;p131"/>
            <p:cNvSpPr/>
            <p:nvPr/>
          </p:nvSpPr>
          <p:spPr>
            <a:xfrm>
              <a:off x="0" y="336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31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34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"employ1.h"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98" name="Google Shape;1898;p131"/>
          <p:cNvGrpSpPr/>
          <p:nvPr/>
        </p:nvGrpSpPr>
        <p:grpSpPr>
          <a:xfrm>
            <a:off x="0" y="2141538"/>
            <a:ext cx="6781800" cy="215900"/>
            <a:chOff x="0" y="3738"/>
            <a:chExt cx="3072" cy="376"/>
          </a:xfrm>
        </p:grpSpPr>
        <p:sp>
          <p:nvSpPr>
            <p:cNvPr id="1899" name="Google Shape;1899;p131"/>
            <p:cNvSpPr/>
            <p:nvPr/>
          </p:nvSpPr>
          <p:spPr>
            <a:xfrm>
              <a:off x="0" y="373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31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35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01" name="Google Shape;1901;p131"/>
          <p:cNvGrpSpPr/>
          <p:nvPr/>
        </p:nvGrpSpPr>
        <p:grpSpPr>
          <a:xfrm>
            <a:off x="0" y="2355850"/>
            <a:ext cx="6781800" cy="215900"/>
            <a:chOff x="0" y="4112"/>
            <a:chExt cx="3072" cy="376"/>
          </a:xfrm>
        </p:grpSpPr>
        <p:sp>
          <p:nvSpPr>
            <p:cNvPr id="1902" name="Google Shape;1902;p131"/>
            <p:cNvSpPr/>
            <p:nvPr/>
          </p:nvSpPr>
          <p:spPr>
            <a:xfrm>
              <a:off x="0" y="411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31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36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Initialize the static data member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04" name="Google Shape;1904;p131"/>
          <p:cNvGrpSpPr/>
          <p:nvPr/>
        </p:nvGrpSpPr>
        <p:grpSpPr>
          <a:xfrm>
            <a:off x="0" y="2570163"/>
            <a:ext cx="6781800" cy="215900"/>
            <a:chOff x="0" y="4486"/>
            <a:chExt cx="3072" cy="376"/>
          </a:xfrm>
        </p:grpSpPr>
        <p:sp>
          <p:nvSpPr>
            <p:cNvPr id="1905" name="Google Shape;1905;p131"/>
            <p:cNvSpPr/>
            <p:nvPr/>
          </p:nvSpPr>
          <p:spPr>
            <a:xfrm>
              <a:off x="0" y="448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31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37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Employee::count =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07" name="Google Shape;1907;p131"/>
          <p:cNvGrpSpPr/>
          <p:nvPr/>
        </p:nvGrpSpPr>
        <p:grpSpPr>
          <a:xfrm>
            <a:off x="0" y="2784475"/>
            <a:ext cx="6781800" cy="215900"/>
            <a:chOff x="0" y="4860"/>
            <a:chExt cx="3072" cy="376"/>
          </a:xfrm>
        </p:grpSpPr>
        <p:sp>
          <p:nvSpPr>
            <p:cNvPr id="1908" name="Google Shape;1908;p131"/>
            <p:cNvSpPr/>
            <p:nvPr/>
          </p:nvSpPr>
          <p:spPr>
            <a:xfrm>
              <a:off x="0" y="486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31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38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10" name="Google Shape;1910;p131"/>
          <p:cNvGrpSpPr/>
          <p:nvPr/>
        </p:nvGrpSpPr>
        <p:grpSpPr>
          <a:xfrm>
            <a:off x="0" y="2998788"/>
            <a:ext cx="6781800" cy="215900"/>
            <a:chOff x="0" y="5234"/>
            <a:chExt cx="3072" cy="376"/>
          </a:xfrm>
        </p:grpSpPr>
        <p:sp>
          <p:nvSpPr>
            <p:cNvPr id="1911" name="Google Shape;1911;p131"/>
            <p:cNvSpPr/>
            <p:nvPr/>
          </p:nvSpPr>
          <p:spPr>
            <a:xfrm>
              <a:off x="0" y="523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31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39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Define the static member function that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13" name="Google Shape;1913;p131"/>
          <p:cNvGrpSpPr/>
          <p:nvPr/>
        </p:nvGrpSpPr>
        <p:grpSpPr>
          <a:xfrm>
            <a:off x="0" y="3213100"/>
            <a:ext cx="6781800" cy="215900"/>
            <a:chOff x="0" y="5608"/>
            <a:chExt cx="3072" cy="376"/>
          </a:xfrm>
        </p:grpSpPr>
        <p:sp>
          <p:nvSpPr>
            <p:cNvPr id="1914" name="Google Shape;1914;p131"/>
            <p:cNvSpPr/>
            <p:nvPr/>
          </p:nvSpPr>
          <p:spPr>
            <a:xfrm>
              <a:off x="0" y="560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31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40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returns the number of employee objects instantiated.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16" name="Google Shape;1916;p131"/>
          <p:cNvGrpSpPr/>
          <p:nvPr/>
        </p:nvGrpSpPr>
        <p:grpSpPr>
          <a:xfrm>
            <a:off x="0" y="3427413"/>
            <a:ext cx="6781800" cy="215900"/>
            <a:chOff x="0" y="5982"/>
            <a:chExt cx="3072" cy="376"/>
          </a:xfrm>
        </p:grpSpPr>
        <p:sp>
          <p:nvSpPr>
            <p:cNvPr id="1917" name="Google Shape;1917;p131"/>
            <p:cNvSpPr/>
            <p:nvPr/>
          </p:nvSpPr>
          <p:spPr>
            <a:xfrm>
              <a:off x="0" y="598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31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41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Employee::getCount() {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count; 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19" name="Google Shape;1919;p131"/>
          <p:cNvGrpSpPr/>
          <p:nvPr/>
        </p:nvGrpSpPr>
        <p:grpSpPr>
          <a:xfrm>
            <a:off x="0" y="3641725"/>
            <a:ext cx="6781800" cy="215900"/>
            <a:chOff x="0" y="6356"/>
            <a:chExt cx="3072" cy="376"/>
          </a:xfrm>
        </p:grpSpPr>
        <p:sp>
          <p:nvSpPr>
            <p:cNvPr id="1920" name="Google Shape;1920;p131"/>
            <p:cNvSpPr/>
            <p:nvPr/>
          </p:nvSpPr>
          <p:spPr>
            <a:xfrm>
              <a:off x="0" y="635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31"/>
            <p:cNvSpPr/>
            <p:nvPr/>
          </p:nvSpPr>
          <p:spPr>
            <a:xfrm>
              <a:off x="0" y="635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42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22" name="Google Shape;1922;p131"/>
          <p:cNvGrpSpPr/>
          <p:nvPr/>
        </p:nvGrpSpPr>
        <p:grpSpPr>
          <a:xfrm>
            <a:off x="0" y="3856038"/>
            <a:ext cx="6781800" cy="215900"/>
            <a:chOff x="0" y="6730"/>
            <a:chExt cx="3072" cy="376"/>
          </a:xfrm>
        </p:grpSpPr>
        <p:sp>
          <p:nvSpPr>
            <p:cNvPr id="1923" name="Google Shape;1923;p131"/>
            <p:cNvSpPr/>
            <p:nvPr/>
          </p:nvSpPr>
          <p:spPr>
            <a:xfrm>
              <a:off x="0" y="673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31"/>
            <p:cNvSpPr/>
            <p:nvPr/>
          </p:nvSpPr>
          <p:spPr>
            <a:xfrm>
              <a:off x="0" y="673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43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Constructor dynamically allocates space for the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25" name="Google Shape;1925;p131"/>
          <p:cNvGrpSpPr/>
          <p:nvPr/>
        </p:nvGrpSpPr>
        <p:grpSpPr>
          <a:xfrm>
            <a:off x="0" y="4070350"/>
            <a:ext cx="6781800" cy="215900"/>
            <a:chOff x="0" y="7104"/>
            <a:chExt cx="3072" cy="376"/>
          </a:xfrm>
        </p:grpSpPr>
        <p:sp>
          <p:nvSpPr>
            <p:cNvPr id="1926" name="Google Shape;1926;p131"/>
            <p:cNvSpPr/>
            <p:nvPr/>
          </p:nvSpPr>
          <p:spPr>
            <a:xfrm>
              <a:off x="0" y="710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31"/>
            <p:cNvSpPr/>
            <p:nvPr/>
          </p:nvSpPr>
          <p:spPr>
            <a:xfrm>
              <a:off x="0" y="710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44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first and last name and uses strcpy to copy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28" name="Google Shape;1928;p131"/>
          <p:cNvGrpSpPr/>
          <p:nvPr/>
        </p:nvGrpSpPr>
        <p:grpSpPr>
          <a:xfrm>
            <a:off x="0" y="4284663"/>
            <a:ext cx="6781800" cy="215900"/>
            <a:chOff x="0" y="7478"/>
            <a:chExt cx="3072" cy="376"/>
          </a:xfrm>
        </p:grpSpPr>
        <p:sp>
          <p:nvSpPr>
            <p:cNvPr id="1929" name="Google Shape;1929;p131"/>
            <p:cNvSpPr/>
            <p:nvPr/>
          </p:nvSpPr>
          <p:spPr>
            <a:xfrm>
              <a:off x="0" y="747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31"/>
            <p:cNvSpPr/>
            <p:nvPr/>
          </p:nvSpPr>
          <p:spPr>
            <a:xfrm>
              <a:off x="0" y="748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45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the first and last names into the object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31" name="Google Shape;1931;p131"/>
          <p:cNvGrpSpPr/>
          <p:nvPr/>
        </p:nvGrpSpPr>
        <p:grpSpPr>
          <a:xfrm>
            <a:off x="0" y="4498975"/>
            <a:ext cx="6781800" cy="215900"/>
            <a:chOff x="0" y="7852"/>
            <a:chExt cx="3072" cy="376"/>
          </a:xfrm>
        </p:grpSpPr>
        <p:sp>
          <p:nvSpPr>
            <p:cNvPr id="1932" name="Google Shape;1932;p131"/>
            <p:cNvSpPr/>
            <p:nvPr/>
          </p:nvSpPr>
          <p:spPr>
            <a:xfrm>
              <a:off x="0" y="785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31"/>
            <p:cNvSpPr/>
            <p:nvPr/>
          </p:nvSpPr>
          <p:spPr>
            <a:xfrm>
              <a:off x="0" y="785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46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Employee::Employee(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 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*first,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 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*last 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34" name="Google Shape;1934;p131"/>
          <p:cNvGrpSpPr/>
          <p:nvPr/>
        </p:nvGrpSpPr>
        <p:grpSpPr>
          <a:xfrm>
            <a:off x="0" y="4713288"/>
            <a:ext cx="6781800" cy="215900"/>
            <a:chOff x="0" y="8226"/>
            <a:chExt cx="3072" cy="376"/>
          </a:xfrm>
        </p:grpSpPr>
        <p:sp>
          <p:nvSpPr>
            <p:cNvPr id="1935" name="Google Shape;1935;p131"/>
            <p:cNvSpPr/>
            <p:nvPr/>
          </p:nvSpPr>
          <p:spPr>
            <a:xfrm>
              <a:off x="0" y="822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31"/>
            <p:cNvSpPr/>
            <p:nvPr/>
          </p:nvSpPr>
          <p:spPr>
            <a:xfrm>
              <a:off x="0" y="822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47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37" name="Google Shape;1937;p131"/>
          <p:cNvGrpSpPr/>
          <p:nvPr/>
        </p:nvGrpSpPr>
        <p:grpSpPr>
          <a:xfrm>
            <a:off x="0" y="4927600"/>
            <a:ext cx="6781800" cy="215900"/>
            <a:chOff x="0" y="8600"/>
            <a:chExt cx="3072" cy="376"/>
          </a:xfrm>
        </p:grpSpPr>
        <p:sp>
          <p:nvSpPr>
            <p:cNvPr id="1938" name="Google Shape;1938;p131"/>
            <p:cNvSpPr/>
            <p:nvPr/>
          </p:nvSpPr>
          <p:spPr>
            <a:xfrm>
              <a:off x="0" y="860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31"/>
            <p:cNvSpPr/>
            <p:nvPr/>
          </p:nvSpPr>
          <p:spPr>
            <a:xfrm>
              <a:off x="0" y="860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48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firstName =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 strlen( first ) + 1 ];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40" name="Google Shape;1940;p131"/>
          <p:cNvGrpSpPr/>
          <p:nvPr/>
        </p:nvGrpSpPr>
        <p:grpSpPr>
          <a:xfrm>
            <a:off x="0" y="5141913"/>
            <a:ext cx="6781800" cy="215900"/>
            <a:chOff x="0" y="8974"/>
            <a:chExt cx="3072" cy="376"/>
          </a:xfrm>
        </p:grpSpPr>
        <p:sp>
          <p:nvSpPr>
            <p:cNvPr id="1941" name="Google Shape;1941;p131"/>
            <p:cNvSpPr/>
            <p:nvPr/>
          </p:nvSpPr>
          <p:spPr>
            <a:xfrm>
              <a:off x="0" y="897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31"/>
            <p:cNvSpPr/>
            <p:nvPr/>
          </p:nvSpPr>
          <p:spPr>
            <a:xfrm>
              <a:off x="0" y="897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49	</a:t>
              </a:r>
              <a:r>
                <a:rPr lang="en-US" sz="1100" b="1" i="0" u="none" strike="noStrike" cap="non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assert( firstName != 0 );   // ensure memory allocated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43" name="Google Shape;1943;p131"/>
          <p:cNvGrpSpPr/>
          <p:nvPr/>
        </p:nvGrpSpPr>
        <p:grpSpPr>
          <a:xfrm>
            <a:off x="0" y="5356225"/>
            <a:ext cx="6781800" cy="215900"/>
            <a:chOff x="0" y="9348"/>
            <a:chExt cx="3072" cy="376"/>
          </a:xfrm>
        </p:grpSpPr>
        <p:sp>
          <p:nvSpPr>
            <p:cNvPr id="1944" name="Google Shape;1944;p131"/>
            <p:cNvSpPr/>
            <p:nvPr/>
          </p:nvSpPr>
          <p:spPr>
            <a:xfrm>
              <a:off x="0" y="934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31"/>
            <p:cNvSpPr/>
            <p:nvPr/>
          </p:nvSpPr>
          <p:spPr>
            <a:xfrm>
              <a:off x="0" y="935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50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strcpy( firstName, first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46" name="Google Shape;1946;p131"/>
          <p:cNvGrpSpPr/>
          <p:nvPr/>
        </p:nvGrpSpPr>
        <p:grpSpPr>
          <a:xfrm>
            <a:off x="0" y="5570538"/>
            <a:ext cx="6781800" cy="215900"/>
            <a:chOff x="0" y="9722"/>
            <a:chExt cx="3072" cy="376"/>
          </a:xfrm>
        </p:grpSpPr>
        <p:sp>
          <p:nvSpPr>
            <p:cNvPr id="1947" name="Google Shape;1947;p131"/>
            <p:cNvSpPr/>
            <p:nvPr/>
          </p:nvSpPr>
          <p:spPr>
            <a:xfrm>
              <a:off x="0" y="972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31"/>
            <p:cNvSpPr/>
            <p:nvPr/>
          </p:nvSpPr>
          <p:spPr>
            <a:xfrm>
              <a:off x="0" y="972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51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49" name="Google Shape;1949;p131"/>
          <p:cNvGrpSpPr/>
          <p:nvPr/>
        </p:nvGrpSpPr>
        <p:grpSpPr>
          <a:xfrm>
            <a:off x="0" y="5784850"/>
            <a:ext cx="6781800" cy="215900"/>
            <a:chOff x="0" y="10096"/>
            <a:chExt cx="3072" cy="376"/>
          </a:xfrm>
        </p:grpSpPr>
        <p:sp>
          <p:nvSpPr>
            <p:cNvPr id="1950" name="Google Shape;1950;p131"/>
            <p:cNvSpPr/>
            <p:nvPr/>
          </p:nvSpPr>
          <p:spPr>
            <a:xfrm>
              <a:off x="0" y="10096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31"/>
            <p:cNvSpPr/>
            <p:nvPr/>
          </p:nvSpPr>
          <p:spPr>
            <a:xfrm>
              <a:off x="0" y="1009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52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lastName =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new 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 strlen( last ) + 1 ];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52" name="Google Shape;1952;p131"/>
          <p:cNvGrpSpPr/>
          <p:nvPr/>
        </p:nvGrpSpPr>
        <p:grpSpPr>
          <a:xfrm>
            <a:off x="0" y="5999163"/>
            <a:ext cx="6781800" cy="215900"/>
            <a:chOff x="0" y="10470"/>
            <a:chExt cx="3072" cy="376"/>
          </a:xfrm>
        </p:grpSpPr>
        <p:sp>
          <p:nvSpPr>
            <p:cNvPr id="1953" name="Google Shape;1953;p131"/>
            <p:cNvSpPr/>
            <p:nvPr/>
          </p:nvSpPr>
          <p:spPr>
            <a:xfrm>
              <a:off x="0" y="10470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31"/>
            <p:cNvSpPr/>
            <p:nvPr/>
          </p:nvSpPr>
          <p:spPr>
            <a:xfrm>
              <a:off x="0" y="1047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53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100" b="1" i="0" u="none" strike="noStrike" cap="non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assert( lastName != 0 );    // ensure memory allocated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55" name="Google Shape;1955;p131"/>
          <p:cNvGrpSpPr/>
          <p:nvPr/>
        </p:nvGrpSpPr>
        <p:grpSpPr>
          <a:xfrm>
            <a:off x="0" y="6213475"/>
            <a:ext cx="6781800" cy="215900"/>
            <a:chOff x="0" y="10844"/>
            <a:chExt cx="3072" cy="376"/>
          </a:xfrm>
        </p:grpSpPr>
        <p:sp>
          <p:nvSpPr>
            <p:cNvPr id="1956" name="Google Shape;1956;p131"/>
            <p:cNvSpPr/>
            <p:nvPr/>
          </p:nvSpPr>
          <p:spPr>
            <a:xfrm>
              <a:off x="0" y="10844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31"/>
            <p:cNvSpPr/>
            <p:nvPr/>
          </p:nvSpPr>
          <p:spPr>
            <a:xfrm>
              <a:off x="0" y="1084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54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strcpy( lastName, last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58" name="Google Shape;1958;p131"/>
          <p:cNvGrpSpPr/>
          <p:nvPr/>
        </p:nvGrpSpPr>
        <p:grpSpPr>
          <a:xfrm>
            <a:off x="0" y="6427788"/>
            <a:ext cx="6781800" cy="215900"/>
            <a:chOff x="0" y="11218"/>
            <a:chExt cx="3072" cy="376"/>
          </a:xfrm>
        </p:grpSpPr>
        <p:sp>
          <p:nvSpPr>
            <p:cNvPr id="1959" name="Google Shape;1959;p131"/>
            <p:cNvSpPr/>
            <p:nvPr/>
          </p:nvSpPr>
          <p:spPr>
            <a:xfrm>
              <a:off x="0" y="11218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31"/>
            <p:cNvSpPr/>
            <p:nvPr/>
          </p:nvSpPr>
          <p:spPr>
            <a:xfrm>
              <a:off x="0" y="1122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55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61" name="Google Shape;1961;p131"/>
          <p:cNvGrpSpPr/>
          <p:nvPr/>
        </p:nvGrpSpPr>
        <p:grpSpPr>
          <a:xfrm>
            <a:off x="0" y="6642100"/>
            <a:ext cx="6781800" cy="214313"/>
            <a:chOff x="0" y="11592"/>
            <a:chExt cx="3072" cy="376"/>
          </a:xfrm>
        </p:grpSpPr>
        <p:sp>
          <p:nvSpPr>
            <p:cNvPr id="1962" name="Google Shape;1962;p131"/>
            <p:cNvSpPr/>
            <p:nvPr/>
          </p:nvSpPr>
          <p:spPr>
            <a:xfrm>
              <a:off x="0" y="11592"/>
              <a:ext cx="3072" cy="3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31"/>
            <p:cNvSpPr/>
            <p:nvPr/>
          </p:nvSpPr>
          <p:spPr>
            <a:xfrm>
              <a:off x="0" y="1159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56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++count;  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increment static count of employees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64" name="Google Shape;1964;p131"/>
          <p:cNvGrpSpPr/>
          <p:nvPr/>
        </p:nvGrpSpPr>
        <p:grpSpPr>
          <a:xfrm>
            <a:off x="1524000" y="1066800"/>
            <a:ext cx="7519988" cy="2400300"/>
            <a:chOff x="960" y="672"/>
            <a:chExt cx="4235" cy="1512"/>
          </a:xfrm>
        </p:grpSpPr>
        <p:sp>
          <p:nvSpPr>
            <p:cNvPr id="1965" name="Google Shape;1965;p131"/>
            <p:cNvSpPr txBox="1"/>
            <p:nvPr/>
          </p:nvSpPr>
          <p:spPr>
            <a:xfrm>
              <a:off x="3235" y="672"/>
              <a:ext cx="1960" cy="436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static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data member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and function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getCount( )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initialized (required).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6" name="Google Shape;1966;p131"/>
            <p:cNvCxnSpPr/>
            <p:nvPr/>
          </p:nvCxnSpPr>
          <p:spPr>
            <a:xfrm flipH="1">
              <a:off x="960" y="880"/>
              <a:ext cx="2275" cy="768"/>
            </a:xfrm>
            <a:prstGeom prst="straightConnector1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67" name="Google Shape;1967;p131"/>
            <p:cNvCxnSpPr/>
            <p:nvPr/>
          </p:nvCxnSpPr>
          <p:spPr>
            <a:xfrm flipH="1">
              <a:off x="1432" y="1062"/>
              <a:ext cx="1803" cy="1122"/>
            </a:xfrm>
            <a:prstGeom prst="straightConnector1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968" name="Google Shape;1968;p131"/>
          <p:cNvGrpSpPr/>
          <p:nvPr/>
        </p:nvGrpSpPr>
        <p:grpSpPr>
          <a:xfrm>
            <a:off x="1295400" y="5267325"/>
            <a:ext cx="7618413" cy="1468438"/>
            <a:chOff x="816" y="3318"/>
            <a:chExt cx="4559" cy="925"/>
          </a:xfrm>
        </p:grpSpPr>
        <p:sp>
          <p:nvSpPr>
            <p:cNvPr id="1969" name="Google Shape;1969;p131"/>
            <p:cNvSpPr txBox="1"/>
            <p:nvPr/>
          </p:nvSpPr>
          <p:spPr>
            <a:xfrm>
              <a:off x="3612" y="3318"/>
              <a:ext cx="1763" cy="727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static</a:t>
              </a:r>
              <a:r>
                <a:rPr lang="en-US" sz="1800" b="1" i="0" u="none" strike="noStrike" cap="none">
                  <a:solidFill>
                    <a:srgbClr val="D2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member</a:t>
              </a:r>
              <a:r>
                <a:rPr lang="en-US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changed when a constructor/destructor called.</a:t>
              </a:r>
              <a:endPara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0" name="Google Shape;1970;p131"/>
            <p:cNvCxnSpPr/>
            <p:nvPr/>
          </p:nvCxnSpPr>
          <p:spPr>
            <a:xfrm flipH="1">
              <a:off x="816" y="4003"/>
              <a:ext cx="2796" cy="240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132"/>
          <p:cNvGrpSpPr/>
          <p:nvPr/>
        </p:nvGrpSpPr>
        <p:grpSpPr>
          <a:xfrm>
            <a:off x="0" y="0"/>
            <a:ext cx="6781800" cy="220663"/>
            <a:chOff x="0" y="0"/>
            <a:chExt cx="3072" cy="374"/>
          </a:xfrm>
        </p:grpSpPr>
        <p:sp>
          <p:nvSpPr>
            <p:cNvPr id="1977" name="Google Shape;1977;p132"/>
            <p:cNvSpPr/>
            <p:nvPr/>
          </p:nvSpPr>
          <p:spPr>
            <a:xfrm>
              <a:off x="0" y="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32"/>
            <p:cNvSpPr/>
            <p:nvPr/>
          </p:nvSpPr>
          <p:spPr>
            <a:xfrm>
              <a:off x="0" y="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57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"Employee constructor for " &lt;&lt; firstName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79" name="Google Shape;1979;p132"/>
          <p:cNvGrpSpPr/>
          <p:nvPr/>
        </p:nvGrpSpPr>
        <p:grpSpPr>
          <a:xfrm>
            <a:off x="0" y="220663"/>
            <a:ext cx="6781800" cy="220662"/>
            <a:chOff x="0" y="374"/>
            <a:chExt cx="3072" cy="374"/>
          </a:xfrm>
        </p:grpSpPr>
        <p:sp>
          <p:nvSpPr>
            <p:cNvPr id="1980" name="Google Shape;1980;p132"/>
            <p:cNvSpPr/>
            <p:nvPr/>
          </p:nvSpPr>
          <p:spPr>
            <a:xfrm>
              <a:off x="0" y="37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32"/>
            <p:cNvSpPr/>
            <p:nvPr/>
          </p:nvSpPr>
          <p:spPr>
            <a:xfrm>
              <a:off x="0" y="37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58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' ' &lt;&lt; lastName &lt;&lt; " called." &lt;&lt; 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82" name="Google Shape;1982;p132"/>
          <p:cNvGrpSpPr/>
          <p:nvPr/>
        </p:nvGrpSpPr>
        <p:grpSpPr>
          <a:xfrm>
            <a:off x="0" y="441325"/>
            <a:ext cx="6781800" cy="222250"/>
            <a:chOff x="0" y="748"/>
            <a:chExt cx="3072" cy="374"/>
          </a:xfrm>
        </p:grpSpPr>
        <p:sp>
          <p:nvSpPr>
            <p:cNvPr id="1983" name="Google Shape;1983;p132"/>
            <p:cNvSpPr/>
            <p:nvPr/>
          </p:nvSpPr>
          <p:spPr>
            <a:xfrm>
              <a:off x="0" y="75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32"/>
            <p:cNvSpPr/>
            <p:nvPr/>
          </p:nvSpPr>
          <p:spPr>
            <a:xfrm>
              <a:off x="0" y="74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59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85" name="Google Shape;1985;p132"/>
          <p:cNvGrpSpPr/>
          <p:nvPr/>
        </p:nvGrpSpPr>
        <p:grpSpPr>
          <a:xfrm>
            <a:off x="0" y="663575"/>
            <a:ext cx="6781800" cy="220663"/>
            <a:chOff x="0" y="1122"/>
            <a:chExt cx="3072" cy="374"/>
          </a:xfrm>
        </p:grpSpPr>
        <p:sp>
          <p:nvSpPr>
            <p:cNvPr id="1986" name="Google Shape;1986;p132"/>
            <p:cNvSpPr/>
            <p:nvPr/>
          </p:nvSpPr>
          <p:spPr>
            <a:xfrm>
              <a:off x="0" y="112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32"/>
            <p:cNvSpPr/>
            <p:nvPr/>
          </p:nvSpPr>
          <p:spPr>
            <a:xfrm>
              <a:off x="0" y="112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60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88" name="Google Shape;1988;p132"/>
          <p:cNvGrpSpPr/>
          <p:nvPr/>
        </p:nvGrpSpPr>
        <p:grpSpPr>
          <a:xfrm>
            <a:off x="0" y="884238"/>
            <a:ext cx="6781800" cy="220662"/>
            <a:chOff x="0" y="1496"/>
            <a:chExt cx="3072" cy="374"/>
          </a:xfrm>
        </p:grpSpPr>
        <p:sp>
          <p:nvSpPr>
            <p:cNvPr id="1989" name="Google Shape;1989;p132"/>
            <p:cNvSpPr/>
            <p:nvPr/>
          </p:nvSpPr>
          <p:spPr>
            <a:xfrm>
              <a:off x="0" y="150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32"/>
            <p:cNvSpPr/>
            <p:nvPr/>
          </p:nvSpPr>
          <p:spPr>
            <a:xfrm>
              <a:off x="0" y="149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61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Destructor deallocates dynamically allocated memory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91" name="Google Shape;1991;p132"/>
          <p:cNvGrpSpPr/>
          <p:nvPr/>
        </p:nvGrpSpPr>
        <p:grpSpPr>
          <a:xfrm>
            <a:off x="0" y="1104900"/>
            <a:ext cx="6781800" cy="222250"/>
            <a:chOff x="0" y="1870"/>
            <a:chExt cx="3072" cy="374"/>
          </a:xfrm>
        </p:grpSpPr>
        <p:sp>
          <p:nvSpPr>
            <p:cNvPr id="1992" name="Google Shape;1992;p132"/>
            <p:cNvSpPr/>
            <p:nvPr/>
          </p:nvSpPr>
          <p:spPr>
            <a:xfrm>
              <a:off x="0" y="187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32"/>
            <p:cNvSpPr/>
            <p:nvPr/>
          </p:nvSpPr>
          <p:spPr>
            <a:xfrm>
              <a:off x="0" y="187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62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Employee::~Employee()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94" name="Google Shape;1994;p132"/>
          <p:cNvGrpSpPr/>
          <p:nvPr/>
        </p:nvGrpSpPr>
        <p:grpSpPr>
          <a:xfrm>
            <a:off x="0" y="1327150"/>
            <a:ext cx="6781800" cy="220663"/>
            <a:chOff x="0" y="2244"/>
            <a:chExt cx="3072" cy="374"/>
          </a:xfrm>
        </p:grpSpPr>
        <p:sp>
          <p:nvSpPr>
            <p:cNvPr id="1995" name="Google Shape;1995;p132"/>
            <p:cNvSpPr/>
            <p:nvPr/>
          </p:nvSpPr>
          <p:spPr>
            <a:xfrm>
              <a:off x="0" y="224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32"/>
            <p:cNvSpPr/>
            <p:nvPr/>
          </p:nvSpPr>
          <p:spPr>
            <a:xfrm>
              <a:off x="0" y="224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63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997" name="Google Shape;1997;p132"/>
          <p:cNvGrpSpPr/>
          <p:nvPr/>
        </p:nvGrpSpPr>
        <p:grpSpPr>
          <a:xfrm>
            <a:off x="0" y="1547813"/>
            <a:ext cx="6781800" cy="222250"/>
            <a:chOff x="0" y="2618"/>
            <a:chExt cx="3072" cy="374"/>
          </a:xfrm>
        </p:grpSpPr>
        <p:sp>
          <p:nvSpPr>
            <p:cNvPr id="1998" name="Google Shape;1998;p132"/>
            <p:cNvSpPr/>
            <p:nvPr/>
          </p:nvSpPr>
          <p:spPr>
            <a:xfrm>
              <a:off x="0" y="262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32"/>
            <p:cNvSpPr/>
            <p:nvPr/>
          </p:nvSpPr>
          <p:spPr>
            <a:xfrm>
              <a:off x="0" y="261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64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"~Employee() called for " &lt;&lt; firstName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00" name="Google Shape;2000;p132"/>
          <p:cNvGrpSpPr/>
          <p:nvPr/>
        </p:nvGrpSpPr>
        <p:grpSpPr>
          <a:xfrm>
            <a:off x="0" y="1770063"/>
            <a:ext cx="6781800" cy="220662"/>
            <a:chOff x="0" y="2992"/>
            <a:chExt cx="3072" cy="374"/>
          </a:xfrm>
        </p:grpSpPr>
        <p:sp>
          <p:nvSpPr>
            <p:cNvPr id="2001" name="Google Shape;2001;p132"/>
            <p:cNvSpPr/>
            <p:nvPr/>
          </p:nvSpPr>
          <p:spPr>
            <a:xfrm>
              <a:off x="0" y="299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32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65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' ' &lt;&lt; lastName &lt;&lt; 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03" name="Google Shape;2003;p132"/>
          <p:cNvGrpSpPr/>
          <p:nvPr/>
        </p:nvGrpSpPr>
        <p:grpSpPr>
          <a:xfrm>
            <a:off x="0" y="1990725"/>
            <a:ext cx="6781800" cy="220663"/>
            <a:chOff x="0" y="3366"/>
            <a:chExt cx="3072" cy="374"/>
          </a:xfrm>
        </p:grpSpPr>
        <p:sp>
          <p:nvSpPr>
            <p:cNvPr id="2004" name="Google Shape;2004;p132"/>
            <p:cNvSpPr/>
            <p:nvPr/>
          </p:nvSpPr>
          <p:spPr>
            <a:xfrm>
              <a:off x="0" y="337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32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66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delete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[] firstName;  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recapture memory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06" name="Google Shape;2006;p132"/>
          <p:cNvGrpSpPr/>
          <p:nvPr/>
        </p:nvGrpSpPr>
        <p:grpSpPr>
          <a:xfrm>
            <a:off x="0" y="2211388"/>
            <a:ext cx="6781800" cy="222250"/>
            <a:chOff x="0" y="3740"/>
            <a:chExt cx="3072" cy="374"/>
          </a:xfrm>
        </p:grpSpPr>
        <p:sp>
          <p:nvSpPr>
            <p:cNvPr id="2007" name="Google Shape;2007;p132"/>
            <p:cNvSpPr/>
            <p:nvPr/>
          </p:nvSpPr>
          <p:spPr>
            <a:xfrm>
              <a:off x="0" y="374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32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67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delete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[] lastName;  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// recapture memory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09" name="Google Shape;2009;p132"/>
          <p:cNvGrpSpPr/>
          <p:nvPr/>
        </p:nvGrpSpPr>
        <p:grpSpPr>
          <a:xfrm>
            <a:off x="0" y="2433638"/>
            <a:ext cx="6781800" cy="220662"/>
            <a:chOff x="0" y="4114"/>
            <a:chExt cx="3072" cy="374"/>
          </a:xfrm>
        </p:grpSpPr>
        <p:sp>
          <p:nvSpPr>
            <p:cNvPr id="2010" name="Google Shape;2010;p132"/>
            <p:cNvSpPr/>
            <p:nvPr/>
          </p:nvSpPr>
          <p:spPr>
            <a:xfrm>
              <a:off x="0" y="411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32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68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4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--count;  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decrement static count of employees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12" name="Google Shape;2012;p132"/>
          <p:cNvGrpSpPr/>
          <p:nvPr/>
        </p:nvGrpSpPr>
        <p:grpSpPr>
          <a:xfrm>
            <a:off x="0" y="2654300"/>
            <a:ext cx="6781800" cy="222250"/>
            <a:chOff x="0" y="4488"/>
            <a:chExt cx="3072" cy="374"/>
          </a:xfrm>
        </p:grpSpPr>
        <p:sp>
          <p:nvSpPr>
            <p:cNvPr id="2013" name="Google Shape;2013;p132"/>
            <p:cNvSpPr/>
            <p:nvPr/>
          </p:nvSpPr>
          <p:spPr>
            <a:xfrm>
              <a:off x="0" y="449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32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69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15" name="Google Shape;2015;p132"/>
          <p:cNvGrpSpPr/>
          <p:nvPr/>
        </p:nvGrpSpPr>
        <p:grpSpPr>
          <a:xfrm>
            <a:off x="0" y="2876550"/>
            <a:ext cx="6781800" cy="220663"/>
            <a:chOff x="0" y="4862"/>
            <a:chExt cx="3072" cy="374"/>
          </a:xfrm>
        </p:grpSpPr>
        <p:sp>
          <p:nvSpPr>
            <p:cNvPr id="2016" name="Google Shape;2016;p132"/>
            <p:cNvSpPr/>
            <p:nvPr/>
          </p:nvSpPr>
          <p:spPr>
            <a:xfrm>
              <a:off x="0" y="486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32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70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18" name="Google Shape;2018;p132"/>
          <p:cNvGrpSpPr/>
          <p:nvPr/>
        </p:nvGrpSpPr>
        <p:grpSpPr>
          <a:xfrm>
            <a:off x="0" y="3097213"/>
            <a:ext cx="6781800" cy="220662"/>
            <a:chOff x="0" y="5236"/>
            <a:chExt cx="3072" cy="374"/>
          </a:xfrm>
        </p:grpSpPr>
        <p:sp>
          <p:nvSpPr>
            <p:cNvPr id="2019" name="Google Shape;2019;p132"/>
            <p:cNvSpPr/>
            <p:nvPr/>
          </p:nvSpPr>
          <p:spPr>
            <a:xfrm>
              <a:off x="0" y="524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32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71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Return first name of employee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21" name="Google Shape;2021;p132"/>
          <p:cNvGrpSpPr/>
          <p:nvPr/>
        </p:nvGrpSpPr>
        <p:grpSpPr>
          <a:xfrm>
            <a:off x="0" y="3317875"/>
            <a:ext cx="6781800" cy="222250"/>
            <a:chOff x="0" y="5610"/>
            <a:chExt cx="3072" cy="374"/>
          </a:xfrm>
        </p:grpSpPr>
        <p:sp>
          <p:nvSpPr>
            <p:cNvPr id="2022" name="Google Shape;2022;p132"/>
            <p:cNvSpPr/>
            <p:nvPr/>
          </p:nvSpPr>
          <p:spPr>
            <a:xfrm>
              <a:off x="0" y="561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32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72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 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*Employee::getFirstName()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24" name="Google Shape;2024;p132"/>
          <p:cNvGrpSpPr/>
          <p:nvPr/>
        </p:nvGrpSpPr>
        <p:grpSpPr>
          <a:xfrm>
            <a:off x="0" y="3540125"/>
            <a:ext cx="6781800" cy="220663"/>
            <a:chOff x="0" y="5984"/>
            <a:chExt cx="3072" cy="374"/>
          </a:xfrm>
        </p:grpSpPr>
        <p:sp>
          <p:nvSpPr>
            <p:cNvPr id="2025" name="Google Shape;2025;p132"/>
            <p:cNvSpPr/>
            <p:nvPr/>
          </p:nvSpPr>
          <p:spPr>
            <a:xfrm>
              <a:off x="0" y="598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32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73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27" name="Google Shape;2027;p132"/>
          <p:cNvGrpSpPr/>
          <p:nvPr/>
        </p:nvGrpSpPr>
        <p:grpSpPr>
          <a:xfrm>
            <a:off x="0" y="3760788"/>
            <a:ext cx="6781800" cy="220662"/>
            <a:chOff x="0" y="6358"/>
            <a:chExt cx="3072" cy="374"/>
          </a:xfrm>
        </p:grpSpPr>
        <p:sp>
          <p:nvSpPr>
            <p:cNvPr id="2028" name="Google Shape;2028;p132"/>
            <p:cNvSpPr/>
            <p:nvPr/>
          </p:nvSpPr>
          <p:spPr>
            <a:xfrm>
              <a:off x="0" y="636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32"/>
            <p:cNvSpPr/>
            <p:nvPr/>
          </p:nvSpPr>
          <p:spPr>
            <a:xfrm>
              <a:off x="0" y="635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74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Const before return type prevents client from modifying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30" name="Google Shape;2030;p132"/>
          <p:cNvGrpSpPr/>
          <p:nvPr/>
        </p:nvGrpSpPr>
        <p:grpSpPr>
          <a:xfrm>
            <a:off x="0" y="3981450"/>
            <a:ext cx="6781800" cy="222250"/>
            <a:chOff x="0" y="6732"/>
            <a:chExt cx="3072" cy="374"/>
          </a:xfrm>
        </p:grpSpPr>
        <p:sp>
          <p:nvSpPr>
            <p:cNvPr id="2031" name="Google Shape;2031;p132"/>
            <p:cNvSpPr/>
            <p:nvPr/>
          </p:nvSpPr>
          <p:spPr>
            <a:xfrm>
              <a:off x="0" y="673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32"/>
            <p:cNvSpPr/>
            <p:nvPr/>
          </p:nvSpPr>
          <p:spPr>
            <a:xfrm>
              <a:off x="0" y="673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75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private data. Client should copy returned string before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33" name="Google Shape;2033;p132"/>
          <p:cNvGrpSpPr/>
          <p:nvPr/>
        </p:nvGrpSpPr>
        <p:grpSpPr>
          <a:xfrm>
            <a:off x="0" y="4203700"/>
            <a:ext cx="6781800" cy="220663"/>
            <a:chOff x="0" y="7106"/>
            <a:chExt cx="3072" cy="374"/>
          </a:xfrm>
        </p:grpSpPr>
        <p:sp>
          <p:nvSpPr>
            <p:cNvPr id="2034" name="Google Shape;2034;p132"/>
            <p:cNvSpPr/>
            <p:nvPr/>
          </p:nvSpPr>
          <p:spPr>
            <a:xfrm>
              <a:off x="0" y="711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32"/>
            <p:cNvSpPr/>
            <p:nvPr/>
          </p:nvSpPr>
          <p:spPr>
            <a:xfrm>
              <a:off x="0" y="710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76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destructor deletes storage to prevent undefined pointer.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36" name="Google Shape;2036;p132"/>
          <p:cNvGrpSpPr/>
          <p:nvPr/>
        </p:nvGrpSpPr>
        <p:grpSpPr>
          <a:xfrm>
            <a:off x="0" y="4424363"/>
            <a:ext cx="6781800" cy="222250"/>
            <a:chOff x="0" y="7480"/>
            <a:chExt cx="3072" cy="374"/>
          </a:xfrm>
        </p:grpSpPr>
        <p:sp>
          <p:nvSpPr>
            <p:cNvPr id="2037" name="Google Shape;2037;p132"/>
            <p:cNvSpPr/>
            <p:nvPr/>
          </p:nvSpPr>
          <p:spPr>
            <a:xfrm>
              <a:off x="0" y="748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32"/>
            <p:cNvSpPr/>
            <p:nvPr/>
          </p:nvSpPr>
          <p:spPr>
            <a:xfrm>
              <a:off x="0" y="748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77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firstName;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39" name="Google Shape;2039;p132"/>
          <p:cNvGrpSpPr/>
          <p:nvPr/>
        </p:nvGrpSpPr>
        <p:grpSpPr>
          <a:xfrm>
            <a:off x="0" y="4646613"/>
            <a:ext cx="6781800" cy="220662"/>
            <a:chOff x="0" y="7854"/>
            <a:chExt cx="3072" cy="374"/>
          </a:xfrm>
        </p:grpSpPr>
        <p:sp>
          <p:nvSpPr>
            <p:cNvPr id="2040" name="Google Shape;2040;p132"/>
            <p:cNvSpPr/>
            <p:nvPr/>
          </p:nvSpPr>
          <p:spPr>
            <a:xfrm>
              <a:off x="0" y="785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32"/>
            <p:cNvSpPr/>
            <p:nvPr/>
          </p:nvSpPr>
          <p:spPr>
            <a:xfrm>
              <a:off x="0" y="785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78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42" name="Google Shape;2042;p132"/>
          <p:cNvGrpSpPr/>
          <p:nvPr/>
        </p:nvGrpSpPr>
        <p:grpSpPr>
          <a:xfrm>
            <a:off x="0" y="4867275"/>
            <a:ext cx="6781800" cy="220663"/>
            <a:chOff x="0" y="8228"/>
            <a:chExt cx="3072" cy="374"/>
          </a:xfrm>
        </p:grpSpPr>
        <p:sp>
          <p:nvSpPr>
            <p:cNvPr id="2043" name="Google Shape;2043;p132"/>
            <p:cNvSpPr/>
            <p:nvPr/>
          </p:nvSpPr>
          <p:spPr>
            <a:xfrm>
              <a:off x="0" y="823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32"/>
            <p:cNvSpPr/>
            <p:nvPr/>
          </p:nvSpPr>
          <p:spPr>
            <a:xfrm>
              <a:off x="0" y="822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79	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45" name="Google Shape;2045;p132"/>
          <p:cNvGrpSpPr/>
          <p:nvPr/>
        </p:nvGrpSpPr>
        <p:grpSpPr>
          <a:xfrm>
            <a:off x="0" y="5087938"/>
            <a:ext cx="6781800" cy="222250"/>
            <a:chOff x="0" y="8602"/>
            <a:chExt cx="3072" cy="374"/>
          </a:xfrm>
        </p:grpSpPr>
        <p:sp>
          <p:nvSpPr>
            <p:cNvPr id="2046" name="Google Shape;2046;p132"/>
            <p:cNvSpPr/>
            <p:nvPr/>
          </p:nvSpPr>
          <p:spPr>
            <a:xfrm>
              <a:off x="0" y="860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32"/>
            <p:cNvSpPr/>
            <p:nvPr/>
          </p:nvSpPr>
          <p:spPr>
            <a:xfrm>
              <a:off x="0" y="860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80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Return last name of employee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48" name="Google Shape;2048;p132"/>
          <p:cNvGrpSpPr/>
          <p:nvPr/>
        </p:nvGrpSpPr>
        <p:grpSpPr>
          <a:xfrm>
            <a:off x="0" y="5310188"/>
            <a:ext cx="6781800" cy="220662"/>
            <a:chOff x="0" y="8976"/>
            <a:chExt cx="3072" cy="374"/>
          </a:xfrm>
        </p:grpSpPr>
        <p:sp>
          <p:nvSpPr>
            <p:cNvPr id="2049" name="Google Shape;2049;p132"/>
            <p:cNvSpPr/>
            <p:nvPr/>
          </p:nvSpPr>
          <p:spPr>
            <a:xfrm>
              <a:off x="0" y="898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32"/>
            <p:cNvSpPr/>
            <p:nvPr/>
          </p:nvSpPr>
          <p:spPr>
            <a:xfrm>
              <a:off x="0" y="897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81	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 char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*Employee::getLastName()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51" name="Google Shape;2051;p132"/>
          <p:cNvGrpSpPr/>
          <p:nvPr/>
        </p:nvGrpSpPr>
        <p:grpSpPr>
          <a:xfrm>
            <a:off x="0" y="5530850"/>
            <a:ext cx="6781800" cy="222250"/>
            <a:chOff x="0" y="9350"/>
            <a:chExt cx="3072" cy="374"/>
          </a:xfrm>
        </p:grpSpPr>
        <p:sp>
          <p:nvSpPr>
            <p:cNvPr id="2052" name="Google Shape;2052;p132"/>
            <p:cNvSpPr/>
            <p:nvPr/>
          </p:nvSpPr>
          <p:spPr>
            <a:xfrm>
              <a:off x="0" y="935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32"/>
            <p:cNvSpPr/>
            <p:nvPr/>
          </p:nvSpPr>
          <p:spPr>
            <a:xfrm>
              <a:off x="0" y="935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82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54" name="Google Shape;2054;p132"/>
          <p:cNvGrpSpPr/>
          <p:nvPr/>
        </p:nvGrpSpPr>
        <p:grpSpPr>
          <a:xfrm>
            <a:off x="0" y="5753100"/>
            <a:ext cx="6781800" cy="220663"/>
            <a:chOff x="0" y="9724"/>
            <a:chExt cx="3072" cy="374"/>
          </a:xfrm>
        </p:grpSpPr>
        <p:sp>
          <p:nvSpPr>
            <p:cNvPr id="2055" name="Google Shape;2055;p132"/>
            <p:cNvSpPr/>
            <p:nvPr/>
          </p:nvSpPr>
          <p:spPr>
            <a:xfrm>
              <a:off x="0" y="9729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32"/>
            <p:cNvSpPr/>
            <p:nvPr/>
          </p:nvSpPr>
          <p:spPr>
            <a:xfrm>
              <a:off x="0" y="972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83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Const before return type prevents client from modifying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57" name="Google Shape;2057;p132"/>
          <p:cNvGrpSpPr/>
          <p:nvPr/>
        </p:nvGrpSpPr>
        <p:grpSpPr>
          <a:xfrm>
            <a:off x="0" y="5973763"/>
            <a:ext cx="6781800" cy="220662"/>
            <a:chOff x="0" y="10098"/>
            <a:chExt cx="3072" cy="374"/>
          </a:xfrm>
        </p:grpSpPr>
        <p:sp>
          <p:nvSpPr>
            <p:cNvPr id="2058" name="Google Shape;2058;p132"/>
            <p:cNvSpPr/>
            <p:nvPr/>
          </p:nvSpPr>
          <p:spPr>
            <a:xfrm>
              <a:off x="0" y="10103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32"/>
            <p:cNvSpPr/>
            <p:nvPr/>
          </p:nvSpPr>
          <p:spPr>
            <a:xfrm>
              <a:off x="0" y="1009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84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private data. Client should copy returned string before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60" name="Google Shape;2060;p132"/>
          <p:cNvGrpSpPr/>
          <p:nvPr/>
        </p:nvGrpSpPr>
        <p:grpSpPr>
          <a:xfrm>
            <a:off x="0" y="6194425"/>
            <a:ext cx="6781800" cy="222250"/>
            <a:chOff x="0" y="10472"/>
            <a:chExt cx="3072" cy="374"/>
          </a:xfrm>
        </p:grpSpPr>
        <p:sp>
          <p:nvSpPr>
            <p:cNvPr id="2061" name="Google Shape;2061;p132"/>
            <p:cNvSpPr/>
            <p:nvPr/>
          </p:nvSpPr>
          <p:spPr>
            <a:xfrm>
              <a:off x="0" y="10477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32"/>
            <p:cNvSpPr/>
            <p:nvPr/>
          </p:nvSpPr>
          <p:spPr>
            <a:xfrm>
              <a:off x="0" y="1047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85	</a:t>
              </a:r>
              <a:r>
                <a:rPr lang="en-US" sz="11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// destructor deletes storage to prevent undefined pointer.</a:t>
              </a: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63" name="Google Shape;2063;p132"/>
          <p:cNvGrpSpPr/>
          <p:nvPr/>
        </p:nvGrpSpPr>
        <p:grpSpPr>
          <a:xfrm>
            <a:off x="0" y="6416675"/>
            <a:ext cx="6781800" cy="220663"/>
            <a:chOff x="0" y="10846"/>
            <a:chExt cx="3072" cy="374"/>
          </a:xfrm>
        </p:grpSpPr>
        <p:sp>
          <p:nvSpPr>
            <p:cNvPr id="2064" name="Google Shape;2064;p132"/>
            <p:cNvSpPr/>
            <p:nvPr/>
          </p:nvSpPr>
          <p:spPr>
            <a:xfrm>
              <a:off x="0" y="10851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32"/>
            <p:cNvSpPr/>
            <p:nvPr/>
          </p:nvSpPr>
          <p:spPr>
            <a:xfrm>
              <a:off x="0" y="1084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86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1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lastName;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66" name="Google Shape;2066;p132"/>
          <p:cNvGrpSpPr/>
          <p:nvPr/>
        </p:nvGrpSpPr>
        <p:grpSpPr>
          <a:xfrm>
            <a:off x="0" y="6637338"/>
            <a:ext cx="6781800" cy="220662"/>
            <a:chOff x="0" y="11220"/>
            <a:chExt cx="3072" cy="374"/>
          </a:xfrm>
        </p:grpSpPr>
        <p:sp>
          <p:nvSpPr>
            <p:cNvPr id="2067" name="Google Shape;2067;p132"/>
            <p:cNvSpPr/>
            <p:nvPr/>
          </p:nvSpPr>
          <p:spPr>
            <a:xfrm>
              <a:off x="0" y="11225"/>
              <a:ext cx="3072" cy="3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32"/>
            <p:cNvSpPr/>
            <p:nvPr/>
          </p:nvSpPr>
          <p:spPr>
            <a:xfrm>
              <a:off x="0" y="1122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100"/>
                <a:buFont typeface="Courier New"/>
                <a:buNone/>
              </a:pPr>
              <a:r>
                <a:rPr lang="en-US" sz="11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87	</a:t>
              </a:r>
              <a:r>
                <a:rPr lang="en-US" sz="11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69" name="Google Shape;2069;p132"/>
          <p:cNvGrpSpPr/>
          <p:nvPr/>
        </p:nvGrpSpPr>
        <p:grpSpPr>
          <a:xfrm>
            <a:off x="1599741" y="2090621"/>
            <a:ext cx="7315659" cy="1085851"/>
            <a:chOff x="-51" y="3796"/>
            <a:chExt cx="4292" cy="684"/>
          </a:xfrm>
        </p:grpSpPr>
        <p:sp>
          <p:nvSpPr>
            <p:cNvPr id="2070" name="Google Shape;2070;p132"/>
            <p:cNvSpPr txBox="1"/>
            <p:nvPr/>
          </p:nvSpPr>
          <p:spPr>
            <a:xfrm>
              <a:off x="2993" y="3796"/>
              <a:ext cx="1248" cy="649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decremented because of destructor calls from </a:t>
              </a:r>
              <a:r>
                <a:rPr lang="en-US" sz="16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delete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1" name="Google Shape;2071;p132"/>
            <p:cNvCxnSpPr/>
            <p:nvPr/>
          </p:nvCxnSpPr>
          <p:spPr>
            <a:xfrm rot="10800000">
              <a:off x="-51" y="4149"/>
              <a:ext cx="3040" cy="331"/>
            </a:xfrm>
            <a:prstGeom prst="straightConnector1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072" name="Google Shape;2072;p132"/>
          <p:cNvGrpSpPr/>
          <p:nvPr/>
        </p:nvGrpSpPr>
        <p:grpSpPr>
          <a:xfrm>
            <a:off x="1600200" y="1031875"/>
            <a:ext cx="7086600" cy="1498600"/>
            <a:chOff x="1056" y="3206"/>
            <a:chExt cx="4464" cy="944"/>
          </a:xfrm>
        </p:grpSpPr>
        <p:sp>
          <p:nvSpPr>
            <p:cNvPr id="2073" name="Google Shape;2073;p132"/>
            <p:cNvSpPr txBox="1"/>
            <p:nvPr/>
          </p:nvSpPr>
          <p:spPr>
            <a:xfrm>
              <a:off x="3360" y="3206"/>
              <a:ext cx="2160" cy="494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static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member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changed when a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constructor/destructor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called</a:t>
              </a: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4" name="Google Shape;2074;p132"/>
            <p:cNvCxnSpPr/>
            <p:nvPr/>
          </p:nvCxnSpPr>
          <p:spPr>
            <a:xfrm flipH="1">
              <a:off x="1056" y="3516"/>
              <a:ext cx="2544" cy="63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133"/>
          <p:cNvGrpSpPr/>
          <p:nvPr/>
        </p:nvGrpSpPr>
        <p:grpSpPr>
          <a:xfrm>
            <a:off x="0" y="-4763"/>
            <a:ext cx="6781800" cy="230188"/>
            <a:chOff x="0" y="-8"/>
            <a:chExt cx="3072" cy="390"/>
          </a:xfrm>
        </p:grpSpPr>
        <p:sp>
          <p:nvSpPr>
            <p:cNvPr id="2081" name="Google Shape;2081;p133"/>
            <p:cNvSpPr/>
            <p:nvPr/>
          </p:nvSpPr>
          <p:spPr>
            <a:xfrm>
              <a:off x="0" y="-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33"/>
            <p:cNvSpPr/>
            <p:nvPr/>
          </p:nvSpPr>
          <p:spPr>
            <a:xfrm>
              <a:off x="0" y="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88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Fig. 7.9: fig07_09.cpp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83" name="Google Shape;2083;p133"/>
          <p:cNvGrpSpPr/>
          <p:nvPr/>
        </p:nvGrpSpPr>
        <p:grpSpPr>
          <a:xfrm>
            <a:off x="0" y="215900"/>
            <a:ext cx="6781800" cy="230188"/>
            <a:chOff x="0" y="366"/>
            <a:chExt cx="3072" cy="390"/>
          </a:xfrm>
        </p:grpSpPr>
        <p:sp>
          <p:nvSpPr>
            <p:cNvPr id="2084" name="Google Shape;2084;p133"/>
            <p:cNvSpPr/>
            <p:nvPr/>
          </p:nvSpPr>
          <p:spPr>
            <a:xfrm>
              <a:off x="0" y="36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33"/>
            <p:cNvSpPr/>
            <p:nvPr/>
          </p:nvSpPr>
          <p:spPr>
            <a:xfrm>
              <a:off x="0" y="37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89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Driver to test the employee class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86" name="Google Shape;2086;p133"/>
          <p:cNvGrpSpPr/>
          <p:nvPr/>
        </p:nvGrpSpPr>
        <p:grpSpPr>
          <a:xfrm>
            <a:off x="0" y="436563"/>
            <a:ext cx="6781800" cy="231775"/>
            <a:chOff x="0" y="740"/>
            <a:chExt cx="3072" cy="390"/>
          </a:xfrm>
        </p:grpSpPr>
        <p:sp>
          <p:nvSpPr>
            <p:cNvPr id="2087" name="Google Shape;2087;p133"/>
            <p:cNvSpPr/>
            <p:nvPr/>
          </p:nvSpPr>
          <p:spPr>
            <a:xfrm>
              <a:off x="0" y="74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33"/>
            <p:cNvSpPr/>
            <p:nvPr/>
          </p:nvSpPr>
          <p:spPr>
            <a:xfrm>
              <a:off x="0" y="74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90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&lt;iostream&gt;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89" name="Google Shape;2089;p133"/>
          <p:cNvGrpSpPr/>
          <p:nvPr/>
        </p:nvGrpSpPr>
        <p:grpSpPr>
          <a:xfrm>
            <a:off x="0" y="658813"/>
            <a:ext cx="6781800" cy="230187"/>
            <a:chOff x="0" y="1114"/>
            <a:chExt cx="3072" cy="390"/>
          </a:xfrm>
        </p:grpSpPr>
        <p:sp>
          <p:nvSpPr>
            <p:cNvPr id="2090" name="Google Shape;2090;p133"/>
            <p:cNvSpPr/>
            <p:nvPr/>
          </p:nvSpPr>
          <p:spPr>
            <a:xfrm>
              <a:off x="0" y="111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33"/>
            <p:cNvSpPr/>
            <p:nvPr/>
          </p:nvSpPr>
          <p:spPr>
            <a:xfrm>
              <a:off x="0" y="112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91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92" name="Google Shape;2092;p133"/>
          <p:cNvGrpSpPr/>
          <p:nvPr/>
        </p:nvGrpSpPr>
        <p:grpSpPr>
          <a:xfrm>
            <a:off x="0" y="879475"/>
            <a:ext cx="6781800" cy="230188"/>
            <a:chOff x="0" y="1488"/>
            <a:chExt cx="3072" cy="390"/>
          </a:xfrm>
        </p:grpSpPr>
        <p:sp>
          <p:nvSpPr>
            <p:cNvPr id="2093" name="Google Shape;2093;p133"/>
            <p:cNvSpPr/>
            <p:nvPr/>
          </p:nvSpPr>
          <p:spPr>
            <a:xfrm>
              <a:off x="0" y="148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33"/>
            <p:cNvSpPr/>
            <p:nvPr/>
          </p:nvSpPr>
          <p:spPr>
            <a:xfrm>
              <a:off x="0" y="149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92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using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std::cout;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95" name="Google Shape;2095;p133"/>
          <p:cNvGrpSpPr/>
          <p:nvPr/>
        </p:nvGrpSpPr>
        <p:grpSpPr>
          <a:xfrm>
            <a:off x="0" y="1100138"/>
            <a:ext cx="6781800" cy="231775"/>
            <a:chOff x="0" y="1862"/>
            <a:chExt cx="3072" cy="390"/>
          </a:xfrm>
        </p:grpSpPr>
        <p:sp>
          <p:nvSpPr>
            <p:cNvPr id="2096" name="Google Shape;2096;p133"/>
            <p:cNvSpPr/>
            <p:nvPr/>
          </p:nvSpPr>
          <p:spPr>
            <a:xfrm>
              <a:off x="0" y="186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33"/>
            <p:cNvSpPr/>
            <p:nvPr/>
          </p:nvSpPr>
          <p:spPr>
            <a:xfrm>
              <a:off x="0" y="187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93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using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std::endl;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098" name="Google Shape;2098;p133"/>
          <p:cNvGrpSpPr/>
          <p:nvPr/>
        </p:nvGrpSpPr>
        <p:grpSpPr>
          <a:xfrm>
            <a:off x="0" y="1322388"/>
            <a:ext cx="6781800" cy="230187"/>
            <a:chOff x="0" y="2236"/>
            <a:chExt cx="3072" cy="390"/>
          </a:xfrm>
        </p:grpSpPr>
        <p:sp>
          <p:nvSpPr>
            <p:cNvPr id="2099" name="Google Shape;2099;p133"/>
            <p:cNvSpPr/>
            <p:nvPr/>
          </p:nvSpPr>
          <p:spPr>
            <a:xfrm>
              <a:off x="0" y="223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33"/>
            <p:cNvSpPr/>
            <p:nvPr/>
          </p:nvSpPr>
          <p:spPr>
            <a:xfrm>
              <a:off x="0" y="224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01" name="Google Shape;2101;p133"/>
          <p:cNvGrpSpPr/>
          <p:nvPr/>
        </p:nvGrpSpPr>
        <p:grpSpPr>
          <a:xfrm>
            <a:off x="0" y="1543050"/>
            <a:ext cx="6781800" cy="231775"/>
            <a:chOff x="0" y="2610"/>
            <a:chExt cx="3072" cy="390"/>
          </a:xfrm>
        </p:grpSpPr>
        <p:sp>
          <p:nvSpPr>
            <p:cNvPr id="2102" name="Google Shape;2102;p133"/>
            <p:cNvSpPr/>
            <p:nvPr/>
          </p:nvSpPr>
          <p:spPr>
            <a:xfrm>
              <a:off x="0" y="261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33"/>
            <p:cNvSpPr/>
            <p:nvPr/>
          </p:nvSpPr>
          <p:spPr>
            <a:xfrm>
              <a:off x="0" y="261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95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"employ1.h"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04" name="Google Shape;2104;p133"/>
          <p:cNvGrpSpPr/>
          <p:nvPr/>
        </p:nvGrpSpPr>
        <p:grpSpPr>
          <a:xfrm>
            <a:off x="0" y="1765300"/>
            <a:ext cx="6781800" cy="230188"/>
            <a:chOff x="0" y="2984"/>
            <a:chExt cx="3072" cy="390"/>
          </a:xfrm>
        </p:grpSpPr>
        <p:sp>
          <p:nvSpPr>
            <p:cNvPr id="2105" name="Google Shape;2105;p133"/>
            <p:cNvSpPr/>
            <p:nvPr/>
          </p:nvSpPr>
          <p:spPr>
            <a:xfrm>
              <a:off x="0" y="298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33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96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07" name="Google Shape;2107;p133"/>
          <p:cNvGrpSpPr/>
          <p:nvPr/>
        </p:nvGrpSpPr>
        <p:grpSpPr>
          <a:xfrm>
            <a:off x="0" y="1985963"/>
            <a:ext cx="6781800" cy="230187"/>
            <a:chOff x="0" y="3358"/>
            <a:chExt cx="3072" cy="390"/>
          </a:xfrm>
        </p:grpSpPr>
        <p:sp>
          <p:nvSpPr>
            <p:cNvPr id="2108" name="Google Shape;2108;p133"/>
            <p:cNvSpPr/>
            <p:nvPr/>
          </p:nvSpPr>
          <p:spPr>
            <a:xfrm>
              <a:off x="0" y="335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33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97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main()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10" name="Google Shape;2110;p133"/>
          <p:cNvGrpSpPr/>
          <p:nvPr/>
        </p:nvGrpSpPr>
        <p:grpSpPr>
          <a:xfrm>
            <a:off x="0" y="2206625"/>
            <a:ext cx="6781800" cy="231775"/>
            <a:chOff x="0" y="3732"/>
            <a:chExt cx="3072" cy="390"/>
          </a:xfrm>
        </p:grpSpPr>
        <p:sp>
          <p:nvSpPr>
            <p:cNvPr id="2111" name="Google Shape;2111;p133"/>
            <p:cNvSpPr/>
            <p:nvPr/>
          </p:nvSpPr>
          <p:spPr>
            <a:xfrm>
              <a:off x="0" y="373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33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13" name="Google Shape;2113;p133"/>
          <p:cNvGrpSpPr/>
          <p:nvPr/>
        </p:nvGrpSpPr>
        <p:grpSpPr>
          <a:xfrm>
            <a:off x="0" y="2428875"/>
            <a:ext cx="6781800" cy="230188"/>
            <a:chOff x="0" y="4106"/>
            <a:chExt cx="3072" cy="390"/>
          </a:xfrm>
        </p:grpSpPr>
        <p:sp>
          <p:nvSpPr>
            <p:cNvPr id="2114" name="Google Shape;2114;p133"/>
            <p:cNvSpPr/>
            <p:nvPr/>
          </p:nvSpPr>
          <p:spPr>
            <a:xfrm>
              <a:off x="0" y="410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33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"Number of employees before instantiation is 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16" name="Google Shape;2116;p133"/>
          <p:cNvGrpSpPr/>
          <p:nvPr/>
        </p:nvGrpSpPr>
        <p:grpSpPr>
          <a:xfrm>
            <a:off x="0" y="2649538"/>
            <a:ext cx="6781800" cy="231775"/>
            <a:chOff x="0" y="4480"/>
            <a:chExt cx="3072" cy="390"/>
          </a:xfrm>
        </p:grpSpPr>
        <p:sp>
          <p:nvSpPr>
            <p:cNvPr id="2117" name="Google Shape;2117;p133"/>
            <p:cNvSpPr/>
            <p:nvPr/>
          </p:nvSpPr>
          <p:spPr>
            <a:xfrm>
              <a:off x="0" y="448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33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100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::getCount() &lt;&lt; endl; 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use class name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19" name="Google Shape;2119;p133"/>
          <p:cNvGrpSpPr/>
          <p:nvPr/>
        </p:nvGrpSpPr>
        <p:grpSpPr>
          <a:xfrm>
            <a:off x="0" y="2871788"/>
            <a:ext cx="6781800" cy="230187"/>
            <a:chOff x="0" y="4854"/>
            <a:chExt cx="3072" cy="390"/>
          </a:xfrm>
        </p:grpSpPr>
        <p:sp>
          <p:nvSpPr>
            <p:cNvPr id="2120" name="Google Shape;2120;p133"/>
            <p:cNvSpPr/>
            <p:nvPr/>
          </p:nvSpPr>
          <p:spPr>
            <a:xfrm>
              <a:off x="0" y="485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33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101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22" name="Google Shape;2122;p133"/>
          <p:cNvGrpSpPr/>
          <p:nvPr/>
        </p:nvGrpSpPr>
        <p:grpSpPr>
          <a:xfrm>
            <a:off x="0" y="3092450"/>
            <a:ext cx="6781800" cy="230188"/>
            <a:chOff x="0" y="5228"/>
            <a:chExt cx="3072" cy="390"/>
          </a:xfrm>
        </p:grpSpPr>
        <p:sp>
          <p:nvSpPr>
            <p:cNvPr id="2123" name="Google Shape;2123;p133"/>
            <p:cNvSpPr/>
            <p:nvPr/>
          </p:nvSpPr>
          <p:spPr>
            <a:xfrm>
              <a:off x="0" y="522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33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102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Employee *e1Ptr =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Employee( "Susan", "Baker"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25" name="Google Shape;2125;p133"/>
          <p:cNvGrpSpPr/>
          <p:nvPr/>
        </p:nvGrpSpPr>
        <p:grpSpPr>
          <a:xfrm>
            <a:off x="0" y="3313113"/>
            <a:ext cx="6781800" cy="231775"/>
            <a:chOff x="0" y="5602"/>
            <a:chExt cx="3072" cy="390"/>
          </a:xfrm>
        </p:grpSpPr>
        <p:sp>
          <p:nvSpPr>
            <p:cNvPr id="2126" name="Google Shape;2126;p133"/>
            <p:cNvSpPr/>
            <p:nvPr/>
          </p:nvSpPr>
          <p:spPr>
            <a:xfrm>
              <a:off x="0" y="560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33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103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Employee *e2Ptr =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Employee( "Robert", "Jones"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28" name="Google Shape;2128;p133"/>
          <p:cNvGrpSpPr/>
          <p:nvPr/>
        </p:nvGrpSpPr>
        <p:grpSpPr>
          <a:xfrm>
            <a:off x="0" y="3535363"/>
            <a:ext cx="6781800" cy="230187"/>
            <a:chOff x="0" y="5976"/>
            <a:chExt cx="3072" cy="390"/>
          </a:xfrm>
        </p:grpSpPr>
        <p:sp>
          <p:nvSpPr>
            <p:cNvPr id="2129" name="Google Shape;2129;p133"/>
            <p:cNvSpPr/>
            <p:nvPr/>
          </p:nvSpPr>
          <p:spPr>
            <a:xfrm>
              <a:off x="0" y="597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33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31" name="Google Shape;2131;p133"/>
          <p:cNvGrpSpPr/>
          <p:nvPr/>
        </p:nvGrpSpPr>
        <p:grpSpPr>
          <a:xfrm>
            <a:off x="0" y="3756025"/>
            <a:ext cx="6781800" cy="230188"/>
            <a:chOff x="0" y="6350"/>
            <a:chExt cx="3072" cy="390"/>
          </a:xfrm>
        </p:grpSpPr>
        <p:sp>
          <p:nvSpPr>
            <p:cNvPr id="2132" name="Google Shape;2132;p133"/>
            <p:cNvSpPr/>
            <p:nvPr/>
          </p:nvSpPr>
          <p:spPr>
            <a:xfrm>
              <a:off x="0" y="635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33"/>
            <p:cNvSpPr/>
            <p:nvPr/>
          </p:nvSpPr>
          <p:spPr>
            <a:xfrm>
              <a:off x="0" y="635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105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"Number of employees after instantiation is 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34" name="Google Shape;2134;p133"/>
          <p:cNvGrpSpPr/>
          <p:nvPr/>
        </p:nvGrpSpPr>
        <p:grpSpPr>
          <a:xfrm>
            <a:off x="0" y="3976688"/>
            <a:ext cx="6781800" cy="231775"/>
            <a:chOff x="0" y="6724"/>
            <a:chExt cx="3072" cy="390"/>
          </a:xfrm>
        </p:grpSpPr>
        <p:sp>
          <p:nvSpPr>
            <p:cNvPr id="2135" name="Google Shape;2135;p133"/>
            <p:cNvSpPr/>
            <p:nvPr/>
          </p:nvSpPr>
          <p:spPr>
            <a:xfrm>
              <a:off x="0" y="672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33"/>
            <p:cNvSpPr/>
            <p:nvPr/>
          </p:nvSpPr>
          <p:spPr>
            <a:xfrm>
              <a:off x="0" y="673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106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e1Ptr-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&gt;getCount();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37" name="Google Shape;2137;p133"/>
          <p:cNvGrpSpPr/>
          <p:nvPr/>
        </p:nvGrpSpPr>
        <p:grpSpPr>
          <a:xfrm>
            <a:off x="0" y="4198938"/>
            <a:ext cx="6781800" cy="230187"/>
            <a:chOff x="0" y="7098"/>
            <a:chExt cx="3072" cy="390"/>
          </a:xfrm>
        </p:grpSpPr>
        <p:sp>
          <p:nvSpPr>
            <p:cNvPr id="2138" name="Google Shape;2138;p133"/>
            <p:cNvSpPr/>
            <p:nvPr/>
          </p:nvSpPr>
          <p:spPr>
            <a:xfrm>
              <a:off x="0" y="709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33"/>
            <p:cNvSpPr/>
            <p:nvPr/>
          </p:nvSpPr>
          <p:spPr>
            <a:xfrm>
              <a:off x="0" y="710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107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40" name="Google Shape;2140;p133"/>
          <p:cNvGrpSpPr/>
          <p:nvPr/>
        </p:nvGrpSpPr>
        <p:grpSpPr>
          <a:xfrm>
            <a:off x="0" y="4419600"/>
            <a:ext cx="6781800" cy="231775"/>
            <a:chOff x="0" y="7472"/>
            <a:chExt cx="3072" cy="390"/>
          </a:xfrm>
        </p:grpSpPr>
        <p:sp>
          <p:nvSpPr>
            <p:cNvPr id="2141" name="Google Shape;2141;p133"/>
            <p:cNvSpPr/>
            <p:nvPr/>
          </p:nvSpPr>
          <p:spPr>
            <a:xfrm>
              <a:off x="0" y="747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33"/>
            <p:cNvSpPr/>
            <p:nvPr/>
          </p:nvSpPr>
          <p:spPr>
            <a:xfrm>
              <a:off x="0" y="748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"\n\nEmployee 1: 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43" name="Google Shape;2143;p133"/>
          <p:cNvGrpSpPr/>
          <p:nvPr/>
        </p:nvGrpSpPr>
        <p:grpSpPr>
          <a:xfrm>
            <a:off x="0" y="4641850"/>
            <a:ext cx="6781800" cy="230188"/>
            <a:chOff x="0" y="7846"/>
            <a:chExt cx="3072" cy="390"/>
          </a:xfrm>
        </p:grpSpPr>
        <p:sp>
          <p:nvSpPr>
            <p:cNvPr id="2144" name="Google Shape;2144;p133"/>
            <p:cNvSpPr/>
            <p:nvPr/>
          </p:nvSpPr>
          <p:spPr>
            <a:xfrm>
              <a:off x="0" y="784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33"/>
            <p:cNvSpPr/>
            <p:nvPr/>
          </p:nvSpPr>
          <p:spPr>
            <a:xfrm>
              <a:off x="0" y="785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e1Ptr-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&gt;getFirstName()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46" name="Google Shape;2146;p133"/>
          <p:cNvGrpSpPr/>
          <p:nvPr/>
        </p:nvGrpSpPr>
        <p:grpSpPr>
          <a:xfrm>
            <a:off x="0" y="4862513"/>
            <a:ext cx="6781800" cy="230187"/>
            <a:chOff x="0" y="8220"/>
            <a:chExt cx="3072" cy="390"/>
          </a:xfrm>
        </p:grpSpPr>
        <p:sp>
          <p:nvSpPr>
            <p:cNvPr id="2147" name="Google Shape;2147;p133"/>
            <p:cNvSpPr/>
            <p:nvPr/>
          </p:nvSpPr>
          <p:spPr>
            <a:xfrm>
              <a:off x="0" y="822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33"/>
            <p:cNvSpPr/>
            <p:nvPr/>
          </p:nvSpPr>
          <p:spPr>
            <a:xfrm>
              <a:off x="0" y="822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110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" "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e1Ptr-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&gt;getLastName()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49" name="Google Shape;2149;p133"/>
          <p:cNvGrpSpPr/>
          <p:nvPr/>
        </p:nvGrpSpPr>
        <p:grpSpPr>
          <a:xfrm>
            <a:off x="0" y="5083175"/>
            <a:ext cx="6781800" cy="231775"/>
            <a:chOff x="0" y="8594"/>
            <a:chExt cx="3072" cy="390"/>
          </a:xfrm>
        </p:grpSpPr>
        <p:sp>
          <p:nvSpPr>
            <p:cNvPr id="2150" name="Google Shape;2150;p133"/>
            <p:cNvSpPr/>
            <p:nvPr/>
          </p:nvSpPr>
          <p:spPr>
            <a:xfrm>
              <a:off x="0" y="859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33"/>
            <p:cNvSpPr/>
            <p:nvPr/>
          </p:nvSpPr>
          <p:spPr>
            <a:xfrm>
              <a:off x="0" y="860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111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"\nEmployee 2: 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52" name="Google Shape;2152;p133"/>
          <p:cNvGrpSpPr/>
          <p:nvPr/>
        </p:nvGrpSpPr>
        <p:grpSpPr>
          <a:xfrm>
            <a:off x="0" y="5305425"/>
            <a:ext cx="6781800" cy="230188"/>
            <a:chOff x="0" y="8968"/>
            <a:chExt cx="3072" cy="390"/>
          </a:xfrm>
        </p:grpSpPr>
        <p:sp>
          <p:nvSpPr>
            <p:cNvPr id="2153" name="Google Shape;2153;p133"/>
            <p:cNvSpPr/>
            <p:nvPr/>
          </p:nvSpPr>
          <p:spPr>
            <a:xfrm>
              <a:off x="0" y="896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33"/>
            <p:cNvSpPr/>
            <p:nvPr/>
          </p:nvSpPr>
          <p:spPr>
            <a:xfrm>
              <a:off x="0" y="897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112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e2Ptr-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&gt;getFirstName()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55" name="Google Shape;2155;p133"/>
          <p:cNvGrpSpPr/>
          <p:nvPr/>
        </p:nvGrpSpPr>
        <p:grpSpPr>
          <a:xfrm>
            <a:off x="0" y="5526088"/>
            <a:ext cx="6781800" cy="231775"/>
            <a:chOff x="0" y="9342"/>
            <a:chExt cx="3072" cy="390"/>
          </a:xfrm>
        </p:grpSpPr>
        <p:sp>
          <p:nvSpPr>
            <p:cNvPr id="2156" name="Google Shape;2156;p133"/>
            <p:cNvSpPr/>
            <p:nvPr/>
          </p:nvSpPr>
          <p:spPr>
            <a:xfrm>
              <a:off x="0" y="934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33"/>
            <p:cNvSpPr/>
            <p:nvPr/>
          </p:nvSpPr>
          <p:spPr>
            <a:xfrm>
              <a:off x="0" y="935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113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" " &lt;&lt;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e2Ptr-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&gt;getLastName() &lt;&lt; "\n\n";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58" name="Google Shape;2158;p133"/>
          <p:cNvGrpSpPr/>
          <p:nvPr/>
        </p:nvGrpSpPr>
        <p:grpSpPr>
          <a:xfrm>
            <a:off x="0" y="5748338"/>
            <a:ext cx="6781800" cy="230187"/>
            <a:chOff x="0" y="9716"/>
            <a:chExt cx="3072" cy="390"/>
          </a:xfrm>
        </p:grpSpPr>
        <p:sp>
          <p:nvSpPr>
            <p:cNvPr id="2159" name="Google Shape;2159;p133"/>
            <p:cNvSpPr/>
            <p:nvPr/>
          </p:nvSpPr>
          <p:spPr>
            <a:xfrm>
              <a:off x="0" y="9716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33"/>
            <p:cNvSpPr/>
            <p:nvPr/>
          </p:nvSpPr>
          <p:spPr>
            <a:xfrm>
              <a:off x="0" y="972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61" name="Google Shape;2161;p133"/>
          <p:cNvGrpSpPr/>
          <p:nvPr/>
        </p:nvGrpSpPr>
        <p:grpSpPr>
          <a:xfrm>
            <a:off x="0" y="5969000"/>
            <a:ext cx="6781800" cy="230188"/>
            <a:chOff x="0" y="10090"/>
            <a:chExt cx="3072" cy="390"/>
          </a:xfrm>
        </p:grpSpPr>
        <p:sp>
          <p:nvSpPr>
            <p:cNvPr id="2162" name="Google Shape;2162;p133"/>
            <p:cNvSpPr/>
            <p:nvPr/>
          </p:nvSpPr>
          <p:spPr>
            <a:xfrm>
              <a:off x="0" y="10090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33"/>
            <p:cNvSpPr/>
            <p:nvPr/>
          </p:nvSpPr>
          <p:spPr>
            <a:xfrm>
              <a:off x="0" y="1009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115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delete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e1Ptr;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// free memory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64" name="Google Shape;2164;p133"/>
          <p:cNvGrpSpPr/>
          <p:nvPr/>
        </p:nvGrpSpPr>
        <p:grpSpPr>
          <a:xfrm>
            <a:off x="0" y="6189663"/>
            <a:ext cx="6781800" cy="231775"/>
            <a:chOff x="0" y="10464"/>
            <a:chExt cx="3072" cy="390"/>
          </a:xfrm>
        </p:grpSpPr>
        <p:sp>
          <p:nvSpPr>
            <p:cNvPr id="2165" name="Google Shape;2165;p133"/>
            <p:cNvSpPr/>
            <p:nvPr/>
          </p:nvSpPr>
          <p:spPr>
            <a:xfrm>
              <a:off x="0" y="10464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33"/>
            <p:cNvSpPr/>
            <p:nvPr/>
          </p:nvSpPr>
          <p:spPr>
            <a:xfrm>
              <a:off x="0" y="1047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116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e1Ptr =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67" name="Google Shape;2167;p133"/>
          <p:cNvGrpSpPr/>
          <p:nvPr/>
        </p:nvGrpSpPr>
        <p:grpSpPr>
          <a:xfrm>
            <a:off x="0" y="6411913"/>
            <a:ext cx="6781800" cy="230187"/>
            <a:chOff x="0" y="10838"/>
            <a:chExt cx="3072" cy="390"/>
          </a:xfrm>
        </p:grpSpPr>
        <p:sp>
          <p:nvSpPr>
            <p:cNvPr id="2168" name="Google Shape;2168;p133"/>
            <p:cNvSpPr/>
            <p:nvPr/>
          </p:nvSpPr>
          <p:spPr>
            <a:xfrm>
              <a:off x="0" y="10838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33"/>
            <p:cNvSpPr/>
            <p:nvPr/>
          </p:nvSpPr>
          <p:spPr>
            <a:xfrm>
              <a:off x="0" y="1084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117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delete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e2Ptr; 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free memory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70" name="Google Shape;2170;p133"/>
          <p:cNvGrpSpPr/>
          <p:nvPr/>
        </p:nvGrpSpPr>
        <p:grpSpPr>
          <a:xfrm>
            <a:off x="0" y="6632575"/>
            <a:ext cx="6781800" cy="230188"/>
            <a:chOff x="0" y="11212"/>
            <a:chExt cx="3072" cy="390"/>
          </a:xfrm>
        </p:grpSpPr>
        <p:sp>
          <p:nvSpPr>
            <p:cNvPr id="2171" name="Google Shape;2171;p133"/>
            <p:cNvSpPr/>
            <p:nvPr/>
          </p:nvSpPr>
          <p:spPr>
            <a:xfrm>
              <a:off x="0" y="11212"/>
              <a:ext cx="3072" cy="3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33"/>
            <p:cNvSpPr/>
            <p:nvPr/>
          </p:nvSpPr>
          <p:spPr>
            <a:xfrm>
              <a:off x="0" y="1122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8DFF"/>
                </a:buClr>
                <a:buSzPts val="1200"/>
                <a:buFont typeface="Courier New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e2Ptr =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73" name="Google Shape;2173;p133"/>
          <p:cNvGrpSpPr/>
          <p:nvPr/>
        </p:nvGrpSpPr>
        <p:grpSpPr>
          <a:xfrm>
            <a:off x="2743200" y="392113"/>
            <a:ext cx="6248400" cy="2368550"/>
            <a:chOff x="864" y="144"/>
            <a:chExt cx="3936" cy="1492"/>
          </a:xfrm>
        </p:grpSpPr>
        <p:sp>
          <p:nvSpPr>
            <p:cNvPr id="2174" name="Google Shape;2174;p133"/>
            <p:cNvSpPr txBox="1"/>
            <p:nvPr/>
          </p:nvSpPr>
          <p:spPr>
            <a:xfrm>
              <a:off x="2976" y="144"/>
              <a:ext cx="1824" cy="436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 no </a:t>
              </a:r>
              <a:r>
                <a:rPr lang="en-US" sz="14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objects exist </a:t>
              </a:r>
              <a:r>
                <a:rPr lang="en-US" sz="14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getCount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must be accessed using the class name and (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::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5" name="Google Shape;2175;p133"/>
            <p:cNvCxnSpPr/>
            <p:nvPr/>
          </p:nvCxnSpPr>
          <p:spPr>
            <a:xfrm flipH="1">
              <a:off x="864" y="480"/>
              <a:ext cx="2112" cy="115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176" name="Google Shape;2176;p133"/>
          <p:cNvGrpSpPr/>
          <p:nvPr/>
        </p:nvGrpSpPr>
        <p:grpSpPr>
          <a:xfrm>
            <a:off x="3962400" y="1838325"/>
            <a:ext cx="5137150" cy="679450"/>
            <a:chOff x="2194" y="1117"/>
            <a:chExt cx="3236" cy="428"/>
          </a:xfrm>
        </p:grpSpPr>
        <p:sp>
          <p:nvSpPr>
            <p:cNvPr id="2177" name="Google Shape;2177;p133"/>
            <p:cNvSpPr/>
            <p:nvPr/>
          </p:nvSpPr>
          <p:spPr>
            <a:xfrm>
              <a:off x="2688" y="1117"/>
              <a:ext cx="2742" cy="145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Number of employees before instantiation is 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8" name="Google Shape;2178;p133"/>
            <p:cNvCxnSpPr/>
            <p:nvPr/>
          </p:nvCxnSpPr>
          <p:spPr>
            <a:xfrm flipH="1">
              <a:off x="2194" y="1248"/>
              <a:ext cx="494" cy="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179" name="Google Shape;2179;p133"/>
          <p:cNvGrpSpPr/>
          <p:nvPr/>
        </p:nvGrpSpPr>
        <p:grpSpPr>
          <a:xfrm>
            <a:off x="3067050" y="2663825"/>
            <a:ext cx="6097588" cy="1466850"/>
            <a:chOff x="1727" y="1536"/>
            <a:chExt cx="3841" cy="924"/>
          </a:xfrm>
        </p:grpSpPr>
        <p:cxnSp>
          <p:nvCxnSpPr>
            <p:cNvPr id="2180" name="Google Shape;2180;p133"/>
            <p:cNvCxnSpPr/>
            <p:nvPr/>
          </p:nvCxnSpPr>
          <p:spPr>
            <a:xfrm flipH="1">
              <a:off x="1727" y="1728"/>
              <a:ext cx="1057" cy="7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81" name="Google Shape;2181;p133"/>
            <p:cNvSpPr txBox="1"/>
            <p:nvPr/>
          </p:nvSpPr>
          <p:spPr>
            <a:xfrm>
              <a:off x="2640" y="1536"/>
              <a:ext cx="2928" cy="262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e2Ptr-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&gt;getCount()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or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::getCount()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would also work.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2" name="Google Shape;2182;p133"/>
          <p:cNvGrpSpPr/>
          <p:nvPr/>
        </p:nvGrpSpPr>
        <p:grpSpPr>
          <a:xfrm>
            <a:off x="3200400" y="3581400"/>
            <a:ext cx="5902325" cy="1033463"/>
            <a:chOff x="2016" y="2256"/>
            <a:chExt cx="3718" cy="651"/>
          </a:xfrm>
        </p:grpSpPr>
        <p:sp>
          <p:nvSpPr>
            <p:cNvPr id="2183" name="Google Shape;2183;p133"/>
            <p:cNvSpPr/>
            <p:nvPr/>
          </p:nvSpPr>
          <p:spPr>
            <a:xfrm>
              <a:off x="2854" y="2645"/>
              <a:ext cx="2880" cy="262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 constructor for Susan Baker called.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 constructor for Robert Jones called.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4" name="Google Shape;2184;p133"/>
            <p:cNvCxnSpPr/>
            <p:nvPr/>
          </p:nvCxnSpPr>
          <p:spPr>
            <a:xfrm rot="10800000">
              <a:off x="2016" y="2256"/>
              <a:ext cx="829" cy="48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185" name="Google Shape;2185;p133"/>
          <p:cNvGrpSpPr/>
          <p:nvPr/>
        </p:nvGrpSpPr>
        <p:grpSpPr>
          <a:xfrm>
            <a:off x="4191000" y="3524250"/>
            <a:ext cx="4910138" cy="357188"/>
            <a:chOff x="2640" y="2220"/>
            <a:chExt cx="3093" cy="225"/>
          </a:xfrm>
        </p:grpSpPr>
        <p:cxnSp>
          <p:nvCxnSpPr>
            <p:cNvPr id="2186" name="Google Shape;2186;p133"/>
            <p:cNvCxnSpPr/>
            <p:nvPr/>
          </p:nvCxnSpPr>
          <p:spPr>
            <a:xfrm flipH="1">
              <a:off x="2640" y="2282"/>
              <a:ext cx="455" cy="16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87" name="Google Shape;2187;p133"/>
            <p:cNvSpPr/>
            <p:nvPr/>
          </p:nvSpPr>
          <p:spPr>
            <a:xfrm>
              <a:off x="3049" y="2220"/>
              <a:ext cx="2684" cy="145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Number of employees after instantiation is 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8" name="Google Shape;2188;p133"/>
          <p:cNvGrpSpPr/>
          <p:nvPr/>
        </p:nvGrpSpPr>
        <p:grpSpPr>
          <a:xfrm>
            <a:off x="3352800" y="4887913"/>
            <a:ext cx="5735638" cy="576262"/>
            <a:chOff x="1907" y="3072"/>
            <a:chExt cx="3613" cy="363"/>
          </a:xfrm>
        </p:grpSpPr>
        <p:sp>
          <p:nvSpPr>
            <p:cNvPr id="2189" name="Google Shape;2189;p133"/>
            <p:cNvSpPr/>
            <p:nvPr/>
          </p:nvSpPr>
          <p:spPr>
            <a:xfrm>
              <a:off x="2640" y="3072"/>
              <a:ext cx="2880" cy="262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 1: Susan Baker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Employee 2: Robert Jones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0" name="Google Shape;2190;p133"/>
            <p:cNvCxnSpPr/>
            <p:nvPr/>
          </p:nvCxnSpPr>
          <p:spPr>
            <a:xfrm flipH="1">
              <a:off x="1907" y="3312"/>
              <a:ext cx="733" cy="12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191" name="Google Shape;2191;p133"/>
          <p:cNvGrpSpPr/>
          <p:nvPr/>
        </p:nvGrpSpPr>
        <p:grpSpPr>
          <a:xfrm>
            <a:off x="2743200" y="5964238"/>
            <a:ext cx="6345238" cy="484187"/>
            <a:chOff x="1619" y="3744"/>
            <a:chExt cx="3997" cy="305"/>
          </a:xfrm>
        </p:grpSpPr>
        <p:sp>
          <p:nvSpPr>
            <p:cNvPr id="2192" name="Google Shape;2192;p133"/>
            <p:cNvSpPr/>
            <p:nvPr/>
          </p:nvSpPr>
          <p:spPr>
            <a:xfrm>
              <a:off x="2736" y="3744"/>
              <a:ext cx="2880" cy="262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~Employee() called for Susan Baker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~Employee() called for Robert Jones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3" name="Google Shape;2193;p133"/>
            <p:cNvCxnSpPr/>
            <p:nvPr/>
          </p:nvCxnSpPr>
          <p:spPr>
            <a:xfrm flipH="1">
              <a:off x="1619" y="3895"/>
              <a:ext cx="1126" cy="1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2194" name="Google Shape;2194;p133"/>
          <p:cNvGrpSpPr/>
          <p:nvPr/>
        </p:nvGrpSpPr>
        <p:grpSpPr>
          <a:xfrm>
            <a:off x="1935163" y="677863"/>
            <a:ext cx="2438400" cy="2506662"/>
            <a:chOff x="1219" y="427"/>
            <a:chExt cx="1536" cy="1579"/>
          </a:xfrm>
        </p:grpSpPr>
        <p:sp>
          <p:nvSpPr>
            <p:cNvPr id="2195" name="Google Shape;2195;p133"/>
            <p:cNvSpPr txBox="1"/>
            <p:nvPr/>
          </p:nvSpPr>
          <p:spPr>
            <a:xfrm>
              <a:off x="1219" y="427"/>
              <a:ext cx="1536" cy="262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incremented because of constructor calls from </a:t>
              </a:r>
              <a:r>
                <a:rPr lang="en-US" sz="12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6" name="Google Shape;2196;p133"/>
            <p:cNvCxnSpPr/>
            <p:nvPr/>
          </p:nvCxnSpPr>
          <p:spPr>
            <a:xfrm flipH="1">
              <a:off x="1482" y="693"/>
              <a:ext cx="246" cy="131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oogle Shape;2202;p134"/>
          <p:cNvGrpSpPr/>
          <p:nvPr/>
        </p:nvGrpSpPr>
        <p:grpSpPr>
          <a:xfrm>
            <a:off x="0" y="0"/>
            <a:ext cx="6629400" cy="1981200"/>
            <a:chOff x="0" y="0"/>
            <a:chExt cx="3072" cy="2244"/>
          </a:xfrm>
        </p:grpSpPr>
        <p:grpSp>
          <p:nvGrpSpPr>
            <p:cNvPr id="2203" name="Google Shape;2203;p134"/>
            <p:cNvGrpSpPr/>
            <p:nvPr/>
          </p:nvGrpSpPr>
          <p:grpSpPr>
            <a:xfrm>
              <a:off x="0" y="0"/>
              <a:ext cx="3072" cy="374"/>
              <a:chOff x="0" y="0"/>
              <a:chExt cx="3072" cy="374"/>
            </a:xfrm>
          </p:grpSpPr>
          <p:sp>
            <p:nvSpPr>
              <p:cNvPr id="2204" name="Google Shape;2204;p134"/>
              <p:cNvSpPr/>
              <p:nvPr/>
            </p:nvSpPr>
            <p:spPr>
              <a:xfrm>
                <a:off x="0" y="30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134"/>
              <p:cNvSpPr/>
              <p:nvPr/>
            </p:nvSpPr>
            <p:spPr>
              <a:xfrm>
                <a:off x="0" y="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119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2206" name="Google Shape;2206;p134"/>
            <p:cNvGrpSpPr/>
            <p:nvPr/>
          </p:nvGrpSpPr>
          <p:grpSpPr>
            <a:xfrm>
              <a:off x="0" y="374"/>
              <a:ext cx="3072" cy="374"/>
              <a:chOff x="0" y="374"/>
              <a:chExt cx="3072" cy="374"/>
            </a:xfrm>
          </p:grpSpPr>
          <p:sp>
            <p:nvSpPr>
              <p:cNvPr id="2207" name="Google Shape;2207;p134"/>
              <p:cNvSpPr/>
              <p:nvPr/>
            </p:nvSpPr>
            <p:spPr>
              <a:xfrm>
                <a:off x="0" y="404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134"/>
              <p:cNvSpPr/>
              <p:nvPr/>
            </p:nvSpPr>
            <p:spPr>
              <a:xfrm>
                <a:off x="0" y="37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120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cout &lt;&lt; "Number of employees after deletion is "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2209" name="Google Shape;2209;p134"/>
            <p:cNvGrpSpPr/>
            <p:nvPr/>
          </p:nvGrpSpPr>
          <p:grpSpPr>
            <a:xfrm>
              <a:off x="0" y="748"/>
              <a:ext cx="3072" cy="374"/>
              <a:chOff x="0" y="748"/>
              <a:chExt cx="3072" cy="374"/>
            </a:xfrm>
          </p:grpSpPr>
          <p:sp>
            <p:nvSpPr>
              <p:cNvPr id="2210" name="Google Shape;2210;p134"/>
              <p:cNvSpPr/>
              <p:nvPr/>
            </p:nvSpPr>
            <p:spPr>
              <a:xfrm>
                <a:off x="0" y="778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134"/>
              <p:cNvSpPr/>
              <p:nvPr/>
            </p:nvSpPr>
            <p:spPr>
              <a:xfrm>
                <a:off x="0" y="74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121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     &lt;&lt; Employee::getCount() &lt;&lt; endl;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2212" name="Google Shape;2212;p134"/>
            <p:cNvGrpSpPr/>
            <p:nvPr/>
          </p:nvGrpSpPr>
          <p:grpSpPr>
            <a:xfrm>
              <a:off x="0" y="1122"/>
              <a:ext cx="3072" cy="374"/>
              <a:chOff x="0" y="1122"/>
              <a:chExt cx="3072" cy="374"/>
            </a:xfrm>
          </p:grpSpPr>
          <p:sp>
            <p:nvSpPr>
              <p:cNvPr id="2213" name="Google Shape;2213;p134"/>
              <p:cNvSpPr/>
              <p:nvPr/>
            </p:nvSpPr>
            <p:spPr>
              <a:xfrm>
                <a:off x="0" y="1152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134"/>
              <p:cNvSpPr/>
              <p:nvPr/>
            </p:nvSpPr>
            <p:spPr>
              <a:xfrm>
                <a:off x="0" y="112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122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2215" name="Google Shape;2215;p134"/>
            <p:cNvGrpSpPr/>
            <p:nvPr/>
          </p:nvGrpSpPr>
          <p:grpSpPr>
            <a:xfrm>
              <a:off x="0" y="1496"/>
              <a:ext cx="3072" cy="374"/>
              <a:chOff x="0" y="1496"/>
              <a:chExt cx="3072" cy="374"/>
            </a:xfrm>
          </p:grpSpPr>
          <p:sp>
            <p:nvSpPr>
              <p:cNvPr id="2216" name="Google Shape;2216;p134"/>
              <p:cNvSpPr/>
              <p:nvPr/>
            </p:nvSpPr>
            <p:spPr>
              <a:xfrm>
                <a:off x="0" y="1526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134"/>
              <p:cNvSpPr/>
              <p:nvPr/>
            </p:nvSpPr>
            <p:spPr>
              <a:xfrm>
                <a:off x="0" y="149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123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return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0;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2218" name="Google Shape;2218;p134"/>
            <p:cNvGrpSpPr/>
            <p:nvPr/>
          </p:nvGrpSpPr>
          <p:grpSpPr>
            <a:xfrm>
              <a:off x="0" y="1870"/>
              <a:ext cx="3072" cy="374"/>
              <a:chOff x="0" y="1870"/>
              <a:chExt cx="3072" cy="374"/>
            </a:xfrm>
          </p:grpSpPr>
          <p:sp>
            <p:nvSpPr>
              <p:cNvPr id="2219" name="Google Shape;2219;p134"/>
              <p:cNvSpPr/>
              <p:nvPr/>
            </p:nvSpPr>
            <p:spPr>
              <a:xfrm>
                <a:off x="0" y="1900"/>
                <a:ext cx="3072" cy="31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134"/>
              <p:cNvSpPr/>
              <p:nvPr/>
            </p:nvSpPr>
            <p:spPr>
              <a:xfrm>
                <a:off x="0" y="187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D8DFF"/>
                  </a:buClr>
                  <a:buSzPts val="1200"/>
                  <a:buFont typeface="Courier New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124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}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sp>
        <p:nvSpPr>
          <p:cNvPr id="2221" name="Google Shape;2221;p134"/>
          <p:cNvSpPr/>
          <p:nvPr/>
        </p:nvSpPr>
        <p:spPr>
          <a:xfrm>
            <a:off x="0" y="2209800"/>
            <a:ext cx="6629400" cy="23082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Number of employees before instantiation is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Employee constructor for Susan Baker called.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Employee constructor for Robert Jones called.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Number of employees after instantiation is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Employee 1: Susan Baker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Employee 2: Robert Jones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~Employee() called for Susan Baker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~Employee() called for Robert Jones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Number of employees after deletion is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222" name="Google Shape;2222;p134"/>
          <p:cNvGrpSpPr/>
          <p:nvPr/>
        </p:nvGrpSpPr>
        <p:grpSpPr>
          <a:xfrm>
            <a:off x="3581400" y="914400"/>
            <a:ext cx="2895600" cy="3124200"/>
            <a:chOff x="2256" y="576"/>
            <a:chExt cx="1824" cy="1968"/>
          </a:xfrm>
        </p:grpSpPr>
        <p:cxnSp>
          <p:nvCxnSpPr>
            <p:cNvPr id="2223" name="Google Shape;2223;p134"/>
            <p:cNvCxnSpPr/>
            <p:nvPr/>
          </p:nvCxnSpPr>
          <p:spPr>
            <a:xfrm rot="10800000">
              <a:off x="2448" y="576"/>
              <a:ext cx="576" cy="3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24" name="Google Shape;2224;p134"/>
            <p:cNvCxnSpPr/>
            <p:nvPr/>
          </p:nvCxnSpPr>
          <p:spPr>
            <a:xfrm flipH="1">
              <a:off x="2256" y="1104"/>
              <a:ext cx="1152" cy="14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25" name="Google Shape;2225;p134"/>
            <p:cNvSpPr txBox="1"/>
            <p:nvPr/>
          </p:nvSpPr>
          <p:spPr>
            <a:xfrm>
              <a:off x="2352" y="912"/>
              <a:ext cx="1728" cy="19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Courier New"/>
                <a:buNone/>
              </a:pPr>
              <a:r>
                <a:rPr lang="en-US" sz="1400" b="1" i="0" u="none" strike="noStrike" cap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count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back to zero.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static</a:t>
            </a:r>
            <a:r>
              <a:rPr lang="en-US"/>
              <a:t> Class Members 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Calling a static member</a:t>
            </a:r>
            <a:endParaRPr lang="en-US" sz="1400" dirty="0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 function of a class using </a:t>
            </a:r>
            <a:endParaRPr lang="en-US" sz="1400" dirty="0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the object</a:t>
            </a:r>
            <a:endParaRPr lang="en-US" sz="1400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 </a:t>
            </a: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Calling a static member</a:t>
            </a:r>
            <a:endParaRPr lang="en-US" sz="1400" dirty="0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 function of a class using </a:t>
            </a:r>
            <a:endParaRPr lang="en-US" sz="1400" dirty="0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class </a:t>
            </a:r>
            <a:r>
              <a:rPr lang="en-US" b="1" dirty="0" smtClean="0">
                <a:solidFill>
                  <a:srgbClr val="FF0000"/>
                </a:solidFill>
              </a:rPr>
              <a:t>name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 Example</a:t>
            </a:r>
            <a:endParaRPr/>
          </a:p>
        </p:txBody>
      </p:sp>
      <p:sp>
        <p:nvSpPr>
          <p:cNvPr id="344" name="Google Shape;34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displayWidth();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displayLength();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displayArea();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45" name="Google Shape;345;p14"/>
          <p:cNvSpPr/>
          <p:nvPr/>
        </p:nvSpPr>
        <p:spPr>
          <a:xfrm>
            <a:off x="1371600" y="2514600"/>
            <a:ext cx="2865438" cy="1295400"/>
          </a:xfrm>
          <a:prstGeom prst="rect">
            <a:avLst/>
          </a:prstGeom>
          <a:noFill/>
          <a:ln w="28575" cap="flat" cmpd="sng">
            <a:solidFill>
              <a:srgbClr val="FA821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4"/>
          <p:cNvSpPr txBox="1"/>
          <p:nvPr/>
        </p:nvSpPr>
        <p:spPr>
          <a:xfrm>
            <a:off x="5659438" y="2876550"/>
            <a:ext cx="2265362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p14"/>
          <p:cNvCxnSpPr/>
          <p:nvPr/>
        </p:nvCxnSpPr>
        <p:spPr>
          <a:xfrm rot="10800000">
            <a:off x="4416425" y="3062288"/>
            <a:ext cx="1225550" cy="0"/>
          </a:xfrm>
          <a:prstGeom prst="straightConnector1">
            <a:avLst/>
          </a:prstGeom>
          <a:noFill/>
          <a:ln w="28575" cap="flat" cmpd="sng">
            <a:solidFill>
              <a:srgbClr val="FA821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8" name="Google Shape;348;p14"/>
          <p:cNvSpPr/>
          <p:nvPr/>
        </p:nvSpPr>
        <p:spPr>
          <a:xfrm>
            <a:off x="1370013" y="4198938"/>
            <a:ext cx="4040187" cy="1831975"/>
          </a:xfrm>
          <a:prstGeom prst="rect">
            <a:avLst/>
          </a:prstGeom>
          <a:noFill/>
          <a:ln w="28575" cap="flat" cmpd="sng">
            <a:solidFill>
              <a:srgbClr val="FA821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4"/>
          <p:cNvSpPr txBox="1"/>
          <p:nvPr/>
        </p:nvSpPr>
        <p:spPr>
          <a:xfrm>
            <a:off x="6059488" y="4800600"/>
            <a:ext cx="28956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14"/>
          <p:cNvCxnSpPr/>
          <p:nvPr/>
        </p:nvCxnSpPr>
        <p:spPr>
          <a:xfrm rot="10800000">
            <a:off x="5521325" y="4986338"/>
            <a:ext cx="501650" cy="0"/>
          </a:xfrm>
          <a:prstGeom prst="straightConnector1">
            <a:avLst/>
          </a:prstGeom>
          <a:noFill/>
          <a:ln w="28575" cap="flat" cmpd="sng">
            <a:solidFill>
              <a:srgbClr val="FA821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1" name="Google Shape;351;p14"/>
          <p:cNvSpPr/>
          <p:nvPr/>
        </p:nvSpPr>
        <p:spPr>
          <a:xfrm>
            <a:off x="4038600" y="0"/>
            <a:ext cx="5029200" cy="3660775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5E5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 of Thumb: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data attributes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functions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protect data from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unwanted access and modification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a.k.a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hiding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More on Access Specifiers</a:t>
            </a:r>
            <a:endParaRPr/>
          </a:p>
        </p:txBody>
      </p:sp>
      <p:sp>
        <p:nvSpPr>
          <p:cNvPr id="358" name="Google Shape;358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be listed in </a:t>
            </a:r>
            <a:r>
              <a:rPr lang="en-US">
                <a:solidFill>
                  <a:srgbClr val="0070C0"/>
                </a:solidFill>
              </a:rPr>
              <a:t>any order </a:t>
            </a:r>
            <a:r>
              <a:rPr lang="en-US"/>
              <a:t>in a class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appear </a:t>
            </a:r>
            <a:r>
              <a:rPr lang="en-US">
                <a:solidFill>
                  <a:srgbClr val="0070C0"/>
                </a:solidFill>
              </a:rPr>
              <a:t>multiple times </a:t>
            </a:r>
            <a:r>
              <a:rPr lang="en-US"/>
              <a:t>in a class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not specified, the default is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Access Specifiers</a:t>
            </a:r>
            <a:endParaRPr/>
          </a:p>
        </p:txBody>
      </p:sp>
      <p:sp>
        <p:nvSpPr>
          <p:cNvPr id="366" name="Google Shape;366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 is </a:t>
            </a:r>
            <a:r>
              <a:rPr lang="en-US" i="1">
                <a:solidFill>
                  <a:srgbClr val="FF0000"/>
                </a:solidFill>
              </a:rPr>
              <a:t>similar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struct</a:t>
            </a:r>
            <a:r>
              <a:rPr lang="en-US"/>
              <a:t>, but </a:t>
            </a:r>
            <a:r>
              <a:rPr lang="en-US" u="sng"/>
              <a:t>not the same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Members of a struct are </a:t>
            </a:r>
            <a:r>
              <a:rPr lang="en-US">
                <a:solidFill>
                  <a:srgbClr val="0070C0"/>
                </a:solidFill>
              </a:rPr>
              <a:t>public</a:t>
            </a:r>
            <a:r>
              <a:rPr lang="en-US"/>
              <a:t> by default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r>
              <a:rPr lang="en-US"/>
              <a:t>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r1;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r1.width; </a:t>
            </a:r>
            <a:r>
              <a:rPr lang="en-US" sz="20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//legal because width is public</a:t>
            </a:r>
            <a:endParaRPr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4572000" y="3048000"/>
            <a:ext cx="3878263" cy="1935163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5E5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 of a class are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private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default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Access Specifiers</a:t>
            </a:r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 is </a:t>
            </a:r>
            <a:r>
              <a:rPr lang="en-US" i="1">
                <a:solidFill>
                  <a:srgbClr val="FF0000"/>
                </a:solidFill>
              </a:rPr>
              <a:t>similar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struct</a:t>
            </a:r>
            <a:r>
              <a:rPr lang="en-US"/>
              <a:t>, but </a:t>
            </a:r>
            <a:r>
              <a:rPr lang="en-US" u="sng"/>
              <a:t>not the same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Members of a class are </a:t>
            </a:r>
            <a:r>
              <a:rPr lang="en-US">
                <a:solidFill>
                  <a:srgbClr val="0070C0"/>
                </a:solidFill>
              </a:rPr>
              <a:t>private</a:t>
            </a:r>
            <a:r>
              <a:rPr lang="en-US"/>
              <a:t> by default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r1;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//class object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r1.width;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//ERROR, width is private</a:t>
            </a:r>
            <a:endParaRPr sz="2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Access Specifiers</a:t>
            </a:r>
            <a:endParaRPr/>
          </a:p>
        </p:txBody>
      </p:sp>
      <p:sp>
        <p:nvSpPr>
          <p:cNvPr id="381" name="Google Shape;381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getWidth(){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return width; 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 };</a:t>
            </a: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r1;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//class object r1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r1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getWidth();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//works getWidth() is 					public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4586288" y="2286000"/>
            <a:ext cx="4329112" cy="23241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5E5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any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public members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class using the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dot operator: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r1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displayArea()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Defining a Member Functions</a:t>
            </a:r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defined </a:t>
            </a:r>
            <a:r>
              <a:rPr lang="en-US">
                <a:solidFill>
                  <a:srgbClr val="0070C0"/>
                </a:solidFill>
              </a:rPr>
              <a:t>within the class declaration </a:t>
            </a:r>
            <a:r>
              <a:rPr lang="en-US"/>
              <a:t>(</a:t>
            </a:r>
            <a:r>
              <a:rPr lang="en-US">
                <a:solidFill>
                  <a:srgbClr val="FF0000"/>
                </a:solidFill>
              </a:rPr>
              <a:t>in-line member function</a:t>
            </a:r>
            <a:r>
              <a:rPr lang="en-US"/>
              <a:t>)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or </a:t>
            </a:r>
            <a:r>
              <a:rPr lang="en-US">
                <a:solidFill>
                  <a:srgbClr val="0070C0"/>
                </a:solidFill>
              </a:rPr>
              <a:t>outside the class </a:t>
            </a:r>
            <a:r>
              <a:rPr lang="en-US"/>
              <a:t>(</a:t>
            </a:r>
            <a:r>
              <a:rPr lang="en-US">
                <a:solidFill>
                  <a:srgbClr val="FF0000"/>
                </a:solidFill>
              </a:rPr>
              <a:t>out-of-line member functions</a:t>
            </a:r>
            <a:r>
              <a:rPr lang="en-US"/>
              <a:t>)</a:t>
            </a:r>
            <a:endParaRPr/>
          </a:p>
          <a:p>
            <a:pPr marL="342900" lvl="0" indent="-19050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calcArea() {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 return width * length;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//inline func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19050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Procedural Programming</a:t>
            </a:r>
            <a:endParaRPr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Data is stored in a </a:t>
            </a:r>
            <a:r>
              <a:rPr lang="en-US">
                <a:solidFill>
                  <a:srgbClr val="0070C0"/>
                </a:solidFill>
              </a:rPr>
              <a:t>collection of variables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and/or structures</a:t>
            </a:r>
            <a:r>
              <a:rPr lang="en-US"/>
              <a:t>, along with a </a:t>
            </a:r>
            <a:r>
              <a:rPr lang="en-US">
                <a:solidFill>
                  <a:srgbClr val="0070C0"/>
                </a:solidFill>
              </a:rPr>
              <a:t>set of functions </a:t>
            </a:r>
            <a:r>
              <a:rPr lang="en-US"/>
              <a:t>that perform </a:t>
            </a:r>
            <a:r>
              <a:rPr lang="en-US">
                <a:solidFill>
                  <a:srgbClr val="0070C0"/>
                </a:solidFill>
              </a:rPr>
              <a:t>operations on the data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data and the functions </a:t>
            </a:r>
            <a:r>
              <a:rPr lang="en-US">
                <a:solidFill>
                  <a:srgbClr val="FF0000"/>
                </a:solidFill>
              </a:rPr>
              <a:t>are separate entities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displayWidth();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displayLength();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displayArea();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4035425" y="3733800"/>
            <a:ext cx="381000" cy="76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035425" y="4921250"/>
            <a:ext cx="381000" cy="150812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4572000" y="3886200"/>
            <a:ext cx="2590800" cy="223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Defining a Member Functions</a:t>
            </a:r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When defining a member function </a:t>
            </a:r>
            <a:r>
              <a:rPr lang="en-US">
                <a:solidFill>
                  <a:srgbClr val="0070C0"/>
                </a:solidFill>
              </a:rPr>
              <a:t>outside a class (out-of-line function)</a:t>
            </a:r>
            <a:r>
              <a:rPr lang="en-US"/>
              <a:t>:</a:t>
            </a:r>
            <a:endParaRPr/>
          </a:p>
          <a:p>
            <a:pPr marL="742950" lvl="1" indent="-28575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Put </a:t>
            </a:r>
            <a:r>
              <a:rPr lang="en-US">
                <a:solidFill>
                  <a:srgbClr val="0070C0"/>
                </a:solidFill>
              </a:rPr>
              <a:t>prototype in class declaration</a:t>
            </a:r>
            <a:endParaRPr/>
          </a:p>
          <a:p>
            <a:pPr marL="742950" lvl="1" indent="-28575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Define function outside using class name and scope resolution operator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Combine </a:t>
            </a:r>
            <a:r>
              <a:rPr lang="en-US" u="sng"/>
              <a:t>class name </a:t>
            </a:r>
            <a:r>
              <a:rPr lang="en-US"/>
              <a:t>with </a:t>
            </a:r>
            <a:r>
              <a:rPr lang="en-US" u="sng"/>
              <a:t>member function name</a:t>
            </a:r>
            <a:endParaRPr/>
          </a:p>
          <a:p>
            <a:pPr marL="742950" lvl="1" indent="-133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  <a:p>
            <a:pPr marL="5715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returnType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ClassName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MemberFunctionName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 ){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      …………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</a:rPr>
              <a:t>Different classes </a:t>
            </a:r>
            <a:r>
              <a:rPr lang="en-US"/>
              <a:t>can have member functions with the </a:t>
            </a:r>
            <a:r>
              <a:rPr lang="en-US">
                <a:solidFill>
                  <a:srgbClr val="0070C0"/>
                </a:solidFill>
              </a:rPr>
              <a:t>same name</a:t>
            </a:r>
            <a:endParaRPr/>
          </a:p>
          <a:p>
            <a:pPr marL="114300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Defining a Member Functions</a:t>
            </a:r>
            <a:endParaRPr/>
          </a:p>
        </p:txBody>
      </p:sp>
      <p:sp>
        <p:nvSpPr>
          <p:cNvPr id="403" name="Google Shape;40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calcArea();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//prototype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};  //class declaration ends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57150" lvl="0" indent="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calcArea()</a:t>
            </a:r>
            <a:endParaRPr sz="20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150" lvl="0" indent="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 return width * length;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 //out-of-line func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Defining a Member Functions</a:t>
            </a:r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calcArea();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//prototype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};  //class declaration ends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57150" lvl="0" indent="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calcArea()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   return width * length;  }</a:t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4648200" y="731838"/>
            <a:ext cx="4495800" cy="2697162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5E5E5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 member function is inline or out-of-line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remains the same as declared in the class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2"/>
          <p:cNvSpPr/>
          <p:nvPr/>
        </p:nvSpPr>
        <p:spPr>
          <a:xfrm>
            <a:off x="838200" y="3200400"/>
            <a:ext cx="1600200" cy="7620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" name="Google Shape;413;p22"/>
          <p:cNvCxnSpPr/>
          <p:nvPr/>
        </p:nvCxnSpPr>
        <p:spPr>
          <a:xfrm flipH="1">
            <a:off x="2438400" y="3017838"/>
            <a:ext cx="3352800" cy="5635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Private Member Functions</a:t>
            </a:r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 u="sng">
                <a:solidFill>
                  <a:srgbClr val="0070C0"/>
                </a:solidFill>
              </a:rPr>
              <a:t>Private Member Functions</a:t>
            </a:r>
            <a:r>
              <a:rPr lang="en-US"/>
              <a:t>:</a:t>
            </a: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accessible (callable) from </a:t>
            </a:r>
            <a:r>
              <a:rPr lang="en-US" u="sng"/>
              <a:t>member functions of the class</a:t>
            </a:r>
            <a:endParaRPr/>
          </a:p>
          <a:p>
            <a:pPr marL="742950" lvl="1" indent="-133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</a:rPr>
              <a:t>No direct access possible </a:t>
            </a:r>
            <a:r>
              <a:rPr lang="en-US"/>
              <a:t>(with object instance of the class)</a:t>
            </a:r>
            <a:endParaRPr/>
          </a:p>
          <a:p>
            <a:pPr marL="742950" lvl="1" indent="-1333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742950" lvl="1" indent="-28575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be: </a:t>
            </a:r>
            <a:r>
              <a:rPr lang="en-US" b="1" u="sng"/>
              <a:t>inline / out-of-line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calcArea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displayArea(){ cout&lt;&lt;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calcArea()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;} </a:t>
            </a:r>
            <a:endParaRPr b="1">
              <a:solidFill>
                <a:srgbClr val="0488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double Rectangle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calcArea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return length * width;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26" name="Google Shape;426;p24"/>
          <p:cNvCxnSpPr/>
          <p:nvPr/>
        </p:nvCxnSpPr>
        <p:spPr>
          <a:xfrm flipH="1">
            <a:off x="4724400" y="2667000"/>
            <a:ext cx="1493838" cy="76200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7" name="Google Shape;427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Private Member Functions</a:t>
            </a:r>
            <a:endParaRPr/>
          </a:p>
        </p:txBody>
      </p:sp>
      <p:sp>
        <p:nvSpPr>
          <p:cNvPr id="428" name="Google Shape;428;p24"/>
          <p:cNvSpPr txBox="1"/>
          <p:nvPr/>
        </p:nvSpPr>
        <p:spPr>
          <a:xfrm>
            <a:off x="5114925" y="2038350"/>
            <a:ext cx="2876550" cy="89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private member function</a:t>
            </a:r>
            <a: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(out-of-line)</a:t>
            </a:r>
            <a: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Private Member Functions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 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US" sz="2800"/>
              <a:t> member function can only be called by another member function</a:t>
            </a:r>
            <a:br>
              <a:rPr lang="en-US" sz="2800"/>
            </a:b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It is used for internal processing by the class, not for use outside of the class</a:t>
            </a:r>
            <a:br>
              <a:rPr lang="en-US" sz="2800"/>
            </a:br>
            <a:endParaRPr sz="2800"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calcArea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return length * width;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displayArea(){ cout&lt;&lt;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calcArea()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;} </a:t>
            </a:r>
            <a:endParaRPr b="1">
              <a:solidFill>
                <a:srgbClr val="0488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4724400" y="2667000"/>
            <a:ext cx="1493838" cy="762000"/>
          </a:xfrm>
          <a:prstGeom prst="straightConnector1">
            <a:avLst/>
          </a:prstGeom>
          <a:noFill/>
          <a:ln w="317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2" name="Google Shape;44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Private Member Functions</a:t>
            </a:r>
            <a:endParaRPr/>
          </a:p>
        </p:txBody>
      </p:sp>
      <p:sp>
        <p:nvSpPr>
          <p:cNvPr id="443" name="Google Shape;443;p26"/>
          <p:cNvSpPr txBox="1"/>
          <p:nvPr/>
        </p:nvSpPr>
        <p:spPr>
          <a:xfrm>
            <a:off x="5114925" y="2038350"/>
            <a:ext cx="2878138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private member function</a:t>
            </a:r>
            <a: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(inline)</a:t>
            </a:r>
            <a: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000" b="1" i="0" u="none" strike="noStrike" cap="none">
                <a:solidFill>
                  <a:srgbClr val="B8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Setters and Getters</a:t>
            </a:r>
            <a:endParaRPr/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b="1" u="sng"/>
              <a:t>Setter (Mutator): </a:t>
            </a:r>
            <a:r>
              <a:rPr lang="en-US"/>
              <a:t>a member function that </a:t>
            </a:r>
            <a:r>
              <a:rPr lang="en-US">
                <a:solidFill>
                  <a:srgbClr val="0070C0"/>
                </a:solidFill>
              </a:rPr>
              <a:t>assigns a value </a:t>
            </a:r>
            <a:r>
              <a:rPr lang="en-US"/>
              <a:t>to a class data member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b="1" u="sng"/>
              <a:t>Getter (Accessor): a </a:t>
            </a:r>
            <a:r>
              <a:rPr lang="en-US"/>
              <a:t>function that </a:t>
            </a:r>
            <a:r>
              <a:rPr lang="en-US">
                <a:solidFill>
                  <a:srgbClr val="0070C0"/>
                </a:solidFill>
              </a:rPr>
              <a:t>reads/gets a value </a:t>
            </a:r>
            <a:r>
              <a:rPr lang="en-US"/>
              <a:t>from a class data member.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>
            <a:spLocks noGrp="1"/>
          </p:cNvSpPr>
          <p:nvPr>
            <p:ph type="body" idx="1"/>
          </p:nvPr>
        </p:nvSpPr>
        <p:spPr>
          <a:xfrm>
            <a:off x="533400" y="533400"/>
            <a:ext cx="8229600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 {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setWidth(double w){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//setter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	width = w;  	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void setLength(double l){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//setter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	length = l;  	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double getWidth(){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//getter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	return width;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double getLength(){ </a:t>
            </a: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//getter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488AE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488AE"/>
                </a:solidFill>
                <a:latin typeface="Courier New"/>
                <a:ea typeface="Courier New"/>
                <a:cs typeface="Courier New"/>
                <a:sym typeface="Courier New"/>
              </a:rPr>
              <a:t>		return length;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488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/>
              <a:t>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9" descr="1313sowc co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0700" y="1595438"/>
            <a:ext cx="55626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/>
        </p:nvSpPr>
        <p:spPr>
          <a:xfrm>
            <a:off x="762000" y="457200"/>
            <a:ext cx="7696200" cy="137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outside the class must use the </a:t>
            </a:r>
            <a:r>
              <a:rPr lang="en-US"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class's public member functions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interact with the object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>
            <a:off x="762000" y="5562600"/>
            <a:ext cx="8763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 can be added in setters to </a:t>
            </a: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prevent unwanted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data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Limitations of Procedural Programming</a:t>
            </a:r>
            <a:endParaRPr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Variables and data structures are </a:t>
            </a:r>
            <a:r>
              <a:rPr lang="en-US">
                <a:solidFill>
                  <a:srgbClr val="0070C0"/>
                </a:solidFill>
              </a:rPr>
              <a:t>passed to the functions</a:t>
            </a:r>
            <a:r>
              <a:rPr lang="en-US"/>
              <a:t> that perform the desired operations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What if the data types or data structures change? </a:t>
            </a:r>
            <a:r>
              <a:rPr lang="en-US">
                <a:solidFill>
                  <a:srgbClr val="0070C0"/>
                </a:solidFill>
              </a:rPr>
              <a:t>Many functions must also be changed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Error prone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As the procedural programs become </a:t>
            </a:r>
            <a:r>
              <a:rPr lang="en-US">
                <a:solidFill>
                  <a:srgbClr val="0070C0"/>
                </a:solidFill>
              </a:rPr>
              <a:t>larger</a:t>
            </a:r>
            <a:r>
              <a:rPr lang="en-US"/>
              <a:t>, function hierarchies become </a:t>
            </a:r>
            <a:r>
              <a:rPr lang="en-US">
                <a:solidFill>
                  <a:srgbClr val="0070C0"/>
                </a:solidFill>
              </a:rPr>
              <a:t>more complex</a:t>
            </a:r>
            <a:r>
              <a:rPr lang="en-US"/>
              <a:t>: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difficult to understand and maintain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difficult to modify and extend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Using </a:t>
            </a:r>
            <a:r>
              <a:rPr lang="en-US" sz="32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3200"/>
              <a:t> With Member Functions</a:t>
            </a:r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/>
              <a:t> member function is </a:t>
            </a:r>
            <a:r>
              <a:rPr lang="en-US" b="1" u="sng">
                <a:solidFill>
                  <a:srgbClr val="0070C0"/>
                </a:solidFill>
              </a:rPr>
              <a:t>read-only</a:t>
            </a:r>
            <a:r>
              <a:rPr lang="en-US"/>
              <a:t>, </a:t>
            </a:r>
            <a:r>
              <a:rPr lang="en-US">
                <a:solidFill>
                  <a:srgbClr val="0070C0"/>
                </a:solidFill>
              </a:rPr>
              <a:t>cannot change the value </a:t>
            </a:r>
            <a:r>
              <a:rPr lang="en-US"/>
              <a:t>of any attribute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changeWidth()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width++;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//ERROR  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};</a:t>
            </a:r>
            <a:endParaRPr b="1"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Getters do not change an object's data, so they should be marked 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/>
              <a:t>.</a:t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457200" y="1143000"/>
            <a:ext cx="8229600" cy="6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 Rectangle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private: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double width;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double length;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public: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void setWidth(double);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void setLength(double);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double getWidth()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return width; }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double getLength()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return length; }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double getArea()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{ return width * length; }</a:t>
            </a:r>
            <a:b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000" b="1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Avoiding Stale Data</a:t>
            </a:r>
            <a:endParaRPr/>
          </a:p>
        </p:txBody>
      </p:sp>
      <p:sp>
        <p:nvSpPr>
          <p:cNvPr id="483" name="Google Shape;483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Some data is the result of a calculation.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In 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/>
              <a:t> class the area of a rectangle is calculated.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length x width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we were to use an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/>
              <a:t> variable here in the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/>
              <a:t> class, its value would be dependent on the length and the width.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we change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US"/>
              <a:t> or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/>
              <a:t> without updating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/>
              <a:t>, then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/>
              <a:t> would become </a:t>
            </a:r>
            <a:r>
              <a:rPr lang="en-US" i="1"/>
              <a:t>stale</a:t>
            </a:r>
            <a:r>
              <a:rPr lang="en-US"/>
              <a:t>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To avoid stale data, it is best to calculate the value of that data within a member function rather than store it in a variable.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Pointer to an Object</a:t>
            </a:r>
            <a:endParaRPr/>
          </a:p>
        </p:txBody>
      </p:sp>
      <p:sp>
        <p:nvSpPr>
          <p:cNvPr id="490" name="Google Shape;490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myRectangle; //Rectangle object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define a pointer to an object: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rPtr; //Rectangle pointer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access public members via pointer: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myRectangle; </a:t>
            </a:r>
            <a:endParaRPr/>
          </a:p>
        </p:txBody>
      </p:sp>
      <p:pic>
        <p:nvPicPr>
          <p:cNvPr id="491" name="Google Shape;49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150" y="4792663"/>
            <a:ext cx="59817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Pointer to an Object</a:t>
            </a:r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access public members via pointer: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myRectangle;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Recall you can use </a:t>
            </a:r>
            <a:r>
              <a:rPr lang="en-US" b="1">
                <a:solidFill>
                  <a:srgbClr val="FF0000"/>
                </a:solidFill>
              </a:rPr>
              <a:t>*</a:t>
            </a:r>
            <a:r>
              <a:rPr lang="en-US"/>
              <a:t> and </a:t>
            </a:r>
            <a:r>
              <a:rPr lang="en-US" b="1">
                <a:solidFill>
                  <a:srgbClr val="FF0000"/>
                </a:solidFill>
              </a:rPr>
              <a:t>.</a:t>
            </a:r>
            <a:r>
              <a:rPr lang="en-US" b="1"/>
              <a:t> </a:t>
            </a:r>
            <a:r>
              <a:rPr lang="en-US"/>
              <a:t>OR </a:t>
            </a:r>
            <a:r>
              <a:rPr lang="en-US">
                <a:solidFill>
                  <a:srgbClr val="FF0000"/>
                </a:solidFill>
              </a:rPr>
              <a:t>-&gt;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setWidth(12.5);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rPtr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getLength() &lt;&lt; endl;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Pointer to an Object</a:t>
            </a:r>
            <a:endParaRPr/>
          </a:p>
        </p:txBody>
      </p:sp>
      <p:sp>
        <p:nvSpPr>
          <p:cNvPr id="506" name="Google Shape;506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Can access public members via pointer: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myRectangle;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setWidth(12.5);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setLength(4.8);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4267200"/>
            <a:ext cx="52387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Pointer to an Object</a:t>
            </a:r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u="sng"/>
              <a:t>Dynamically allocate </a:t>
            </a:r>
            <a:r>
              <a:rPr lang="en-US"/>
              <a:t>objects using a pointer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Rectangle;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setLength(12.5);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setWidth(10.3);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Deallocate memory and delete object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rPtr;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rPtr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to Objects</a:t>
            </a: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2C14DE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2C14DE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00B050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00B050"/>
              </a:solidFill>
            </a:endParaRPr>
          </a:p>
          <a:p>
            <a:pPr marL="342900" lvl="0" indent="-16510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00B050"/>
              </a:solidFill>
            </a:endParaRPr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solidFill>
                <a:srgbClr val="00B050"/>
              </a:solidFill>
            </a:endParaRPr>
          </a:p>
        </p:txBody>
      </p:sp>
      <p:pic>
        <p:nvPicPr>
          <p:cNvPr id="523" name="Google Shape;523;p37"/>
          <p:cNvPicPr preferRelativeResize="0"/>
          <p:nvPr/>
        </p:nvPicPr>
        <p:blipFill rotWithShape="1">
          <a:blip r:embed="rId3">
            <a:alphaModFix/>
          </a:blip>
          <a:srcRect l="6044"/>
          <a:stretch/>
        </p:blipFill>
        <p:spPr>
          <a:xfrm>
            <a:off x="1524000" y="1295400"/>
            <a:ext cx="6515100" cy="528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to Objects</a:t>
            </a:r>
            <a:endParaRPr/>
          </a:p>
        </p:txBody>
      </p:sp>
      <p:sp>
        <p:nvSpPr>
          <p:cNvPr id="531" name="Google Shape;531;p38"/>
          <p:cNvSpPr txBox="1">
            <a:spLocks noGrp="1"/>
          </p:cNvSpPr>
          <p:nvPr>
            <p:ph type="body" idx="1"/>
          </p:nvPr>
        </p:nvSpPr>
        <p:spPr>
          <a:xfrm>
            <a:off x="457200" y="4937125"/>
            <a:ext cx="82296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Reference is an </a:t>
            </a:r>
            <a:r>
              <a:rPr lang="en-US">
                <a:solidFill>
                  <a:srgbClr val="0070C0"/>
                </a:solidFill>
              </a:rPr>
              <a:t>alias</a:t>
            </a:r>
            <a:r>
              <a:rPr lang="en-US"/>
              <a:t> to an existing object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532" name="Google Shape;532;p3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 rotWithShape="1">
          <a:blip r:embed="rId3">
            <a:alphaModFix/>
          </a:blip>
          <a:srcRect l="3830"/>
          <a:stretch/>
        </p:blipFill>
        <p:spPr>
          <a:xfrm>
            <a:off x="457200" y="44450"/>
            <a:ext cx="8570913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091" y="5593905"/>
            <a:ext cx="7975817" cy="98945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 and Pointers to Objects</a:t>
            </a:r>
            <a:endParaRPr/>
          </a:p>
        </p:txBody>
      </p:sp>
      <p:pic>
        <p:nvPicPr>
          <p:cNvPr id="541" name="Google Shape;541;p39"/>
          <p:cNvPicPr preferRelativeResize="0"/>
          <p:nvPr/>
        </p:nvPicPr>
        <p:blipFill rotWithShape="1">
          <a:blip r:embed="rId3">
            <a:alphaModFix/>
          </a:blip>
          <a:srcRect t="1373" b="2"/>
          <a:stretch/>
        </p:blipFill>
        <p:spPr>
          <a:xfrm>
            <a:off x="152400" y="1066800"/>
            <a:ext cx="6858000" cy="58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9463" y="1987550"/>
            <a:ext cx="4114800" cy="1936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 Oriented Programming</a:t>
            </a:r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Procedural programming focuses on </a:t>
            </a:r>
            <a:r>
              <a:rPr lang="en-US">
                <a:solidFill>
                  <a:srgbClr val="0070C0"/>
                </a:solidFill>
              </a:rPr>
              <a:t>creating procedures</a:t>
            </a:r>
            <a:r>
              <a:rPr lang="en-US"/>
              <a:t>, object-oriented programming focuses on </a:t>
            </a:r>
            <a:r>
              <a:rPr lang="en-US">
                <a:solidFill>
                  <a:srgbClr val="0070C0"/>
                </a:solidFill>
              </a:rPr>
              <a:t>creating objects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 object is a </a:t>
            </a:r>
            <a:r>
              <a:rPr lang="en-US">
                <a:solidFill>
                  <a:srgbClr val="FF0000"/>
                </a:solidFill>
              </a:rPr>
              <a:t>self-contained unit </a:t>
            </a:r>
            <a:r>
              <a:rPr lang="en-US"/>
              <a:t>that consists of both data and procedures.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double width;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double length;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displayWidth();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displayLength(); 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 b="1">
                <a:latin typeface="Consolas"/>
                <a:ea typeface="Consolas"/>
                <a:cs typeface="Consolas"/>
                <a:sym typeface="Consolas"/>
              </a:rPr>
              <a:t>displayArea();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4035425" y="4046538"/>
            <a:ext cx="381000" cy="76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4035425" y="5280025"/>
            <a:ext cx="381000" cy="1376363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 txBox="1"/>
          <p:nvPr/>
        </p:nvSpPr>
        <p:spPr>
          <a:xfrm>
            <a:off x="4572000" y="4191000"/>
            <a:ext cx="2590800" cy="19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609600" y="3886200"/>
            <a:ext cx="5562600" cy="2895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6248400" y="4710113"/>
            <a:ext cx="2590800" cy="193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Rectangle Object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/>
          <p:nvPr/>
        </p:nvSpPr>
        <p:spPr>
          <a:xfrm>
            <a:off x="4727575" y="2349500"/>
            <a:ext cx="4346575" cy="1828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CCCCCC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refers to the combining of data and code into a single object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Separating Specification from Implementation</a:t>
            </a:r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Makes it easier to </a:t>
            </a:r>
            <a:r>
              <a:rPr lang="en-US">
                <a:solidFill>
                  <a:srgbClr val="0070C0"/>
                </a:solidFill>
              </a:rPr>
              <a:t>modify programs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Header files (.h)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Contains </a:t>
            </a:r>
            <a:r>
              <a:rPr lang="en-US">
                <a:solidFill>
                  <a:srgbClr val="0070C0"/>
                </a:solidFill>
              </a:rPr>
              <a:t>class definitions and function prototypes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Source-code files (.cpp)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Contains </a:t>
            </a:r>
            <a:r>
              <a:rPr lang="en-US">
                <a:solidFill>
                  <a:srgbClr val="0070C0"/>
                </a:solidFill>
              </a:rPr>
              <a:t>member function definitions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41"/>
          <p:cNvGrpSpPr/>
          <p:nvPr/>
        </p:nvGrpSpPr>
        <p:grpSpPr>
          <a:xfrm>
            <a:off x="76200" y="228600"/>
            <a:ext cx="6705600" cy="6400800"/>
            <a:chOff x="0" y="0"/>
            <a:chExt cx="3072" cy="8228"/>
          </a:xfrm>
        </p:grpSpPr>
        <p:grpSp>
          <p:nvGrpSpPr>
            <p:cNvPr id="557" name="Google Shape;557;p41"/>
            <p:cNvGrpSpPr/>
            <p:nvPr/>
          </p:nvGrpSpPr>
          <p:grpSpPr>
            <a:xfrm>
              <a:off x="0" y="0"/>
              <a:ext cx="3072" cy="374"/>
              <a:chOff x="0" y="0"/>
              <a:chExt cx="3072" cy="374"/>
            </a:xfrm>
          </p:grpSpPr>
          <p:sp>
            <p:nvSpPr>
              <p:cNvPr id="558" name="Google Shape;558;p41"/>
              <p:cNvSpPr/>
              <p:nvPr/>
            </p:nvSpPr>
            <p:spPr>
              <a:xfrm>
                <a:off x="0" y="9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1"/>
              <p:cNvSpPr/>
              <p:nvPr/>
            </p:nvSpPr>
            <p:spPr>
              <a:xfrm>
                <a:off x="0" y="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Fig. 6.5: time1.h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60" name="Google Shape;560;p41"/>
            <p:cNvGrpSpPr/>
            <p:nvPr/>
          </p:nvGrpSpPr>
          <p:grpSpPr>
            <a:xfrm>
              <a:off x="0" y="374"/>
              <a:ext cx="3072" cy="374"/>
              <a:chOff x="0" y="374"/>
              <a:chExt cx="3072" cy="374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0" y="383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0" y="37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Declaration of the Time class.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63" name="Google Shape;563;p41"/>
            <p:cNvGrpSpPr/>
            <p:nvPr/>
          </p:nvGrpSpPr>
          <p:grpSpPr>
            <a:xfrm>
              <a:off x="0" y="748"/>
              <a:ext cx="3072" cy="374"/>
              <a:chOff x="0" y="748"/>
              <a:chExt cx="3072" cy="374"/>
            </a:xfrm>
          </p:grpSpPr>
          <p:sp>
            <p:nvSpPr>
              <p:cNvPr id="564" name="Google Shape;564;p41"/>
              <p:cNvSpPr/>
              <p:nvPr/>
            </p:nvSpPr>
            <p:spPr>
              <a:xfrm>
                <a:off x="0" y="757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0" y="74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3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Member functions are defined in time1.cpp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66" name="Google Shape;566;p41"/>
            <p:cNvGrpSpPr/>
            <p:nvPr/>
          </p:nvGrpSpPr>
          <p:grpSpPr>
            <a:xfrm>
              <a:off x="0" y="1122"/>
              <a:ext cx="3072" cy="374"/>
              <a:chOff x="0" y="1122"/>
              <a:chExt cx="3072" cy="374"/>
            </a:xfrm>
          </p:grpSpPr>
          <p:sp>
            <p:nvSpPr>
              <p:cNvPr id="567" name="Google Shape;567;p41"/>
              <p:cNvSpPr/>
              <p:nvPr/>
            </p:nvSpPr>
            <p:spPr>
              <a:xfrm>
                <a:off x="0" y="1131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1"/>
              <p:cNvSpPr/>
              <p:nvPr/>
            </p:nvSpPr>
            <p:spPr>
              <a:xfrm>
                <a:off x="0" y="112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4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69" name="Google Shape;569;p41"/>
            <p:cNvGrpSpPr/>
            <p:nvPr/>
          </p:nvGrpSpPr>
          <p:grpSpPr>
            <a:xfrm>
              <a:off x="0" y="1496"/>
              <a:ext cx="3072" cy="374"/>
              <a:chOff x="0" y="1496"/>
              <a:chExt cx="3072" cy="374"/>
            </a:xfrm>
          </p:grpSpPr>
          <p:sp>
            <p:nvSpPr>
              <p:cNvPr id="570" name="Google Shape;570;p41"/>
              <p:cNvSpPr/>
              <p:nvPr/>
            </p:nvSpPr>
            <p:spPr>
              <a:xfrm>
                <a:off x="0" y="1505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0" y="149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5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prevent multiple inclusions of header file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72" name="Google Shape;572;p41"/>
            <p:cNvGrpSpPr/>
            <p:nvPr/>
          </p:nvGrpSpPr>
          <p:grpSpPr>
            <a:xfrm>
              <a:off x="0" y="1870"/>
              <a:ext cx="3072" cy="374"/>
              <a:chOff x="0" y="1870"/>
              <a:chExt cx="3072" cy="374"/>
            </a:xfrm>
          </p:grpSpPr>
          <p:sp>
            <p:nvSpPr>
              <p:cNvPr id="573" name="Google Shape;573;p41"/>
              <p:cNvSpPr/>
              <p:nvPr/>
            </p:nvSpPr>
            <p:spPr>
              <a:xfrm>
                <a:off x="0" y="1879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0" y="187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#ifndef TIME1_H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75" name="Google Shape;575;p41"/>
            <p:cNvGrpSpPr/>
            <p:nvPr/>
          </p:nvGrpSpPr>
          <p:grpSpPr>
            <a:xfrm>
              <a:off x="0" y="2244"/>
              <a:ext cx="3072" cy="374"/>
              <a:chOff x="0" y="2244"/>
              <a:chExt cx="3072" cy="374"/>
            </a:xfrm>
          </p:grpSpPr>
          <p:sp>
            <p:nvSpPr>
              <p:cNvPr id="576" name="Google Shape;576;p41"/>
              <p:cNvSpPr/>
              <p:nvPr/>
            </p:nvSpPr>
            <p:spPr>
              <a:xfrm>
                <a:off x="0" y="2253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0" y="224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#define TIME1_H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78" name="Google Shape;578;p41"/>
            <p:cNvGrpSpPr/>
            <p:nvPr/>
          </p:nvGrpSpPr>
          <p:grpSpPr>
            <a:xfrm>
              <a:off x="0" y="2618"/>
              <a:ext cx="3072" cy="374"/>
              <a:chOff x="0" y="2618"/>
              <a:chExt cx="3072" cy="374"/>
            </a:xfrm>
          </p:grpSpPr>
          <p:sp>
            <p:nvSpPr>
              <p:cNvPr id="579" name="Google Shape;579;p41"/>
              <p:cNvSpPr/>
              <p:nvPr/>
            </p:nvSpPr>
            <p:spPr>
              <a:xfrm>
                <a:off x="0" y="2627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0" y="261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8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81" name="Google Shape;581;p41"/>
            <p:cNvGrpSpPr/>
            <p:nvPr/>
          </p:nvGrpSpPr>
          <p:grpSpPr>
            <a:xfrm>
              <a:off x="0" y="2992"/>
              <a:ext cx="3072" cy="374"/>
              <a:chOff x="0" y="2992"/>
              <a:chExt cx="3072" cy="374"/>
            </a:xfrm>
          </p:grpSpPr>
          <p:sp>
            <p:nvSpPr>
              <p:cNvPr id="582" name="Google Shape;582;p41"/>
              <p:cNvSpPr/>
              <p:nvPr/>
            </p:nvSpPr>
            <p:spPr>
              <a:xfrm>
                <a:off x="0" y="3001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1"/>
              <p:cNvSpPr/>
              <p:nvPr/>
            </p:nvSpPr>
            <p:spPr>
              <a:xfrm>
                <a:off x="0" y="299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9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Time abstract data type definition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84" name="Google Shape;584;p41"/>
            <p:cNvGrpSpPr/>
            <p:nvPr/>
          </p:nvGrpSpPr>
          <p:grpSpPr>
            <a:xfrm>
              <a:off x="0" y="3366"/>
              <a:ext cx="3072" cy="374"/>
              <a:chOff x="0" y="3366"/>
              <a:chExt cx="3072" cy="374"/>
            </a:xfrm>
          </p:grpSpPr>
          <p:sp>
            <p:nvSpPr>
              <p:cNvPr id="585" name="Google Shape;585;p41"/>
              <p:cNvSpPr/>
              <p:nvPr/>
            </p:nvSpPr>
            <p:spPr>
              <a:xfrm>
                <a:off x="0" y="3375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1"/>
              <p:cNvSpPr/>
              <p:nvPr/>
            </p:nvSpPr>
            <p:spPr>
              <a:xfrm>
                <a:off x="0" y="336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10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class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Time {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87" name="Google Shape;587;p41"/>
            <p:cNvGrpSpPr/>
            <p:nvPr/>
          </p:nvGrpSpPr>
          <p:grpSpPr>
            <a:xfrm>
              <a:off x="0" y="3740"/>
              <a:ext cx="3072" cy="374"/>
              <a:chOff x="0" y="3740"/>
              <a:chExt cx="3072" cy="374"/>
            </a:xfrm>
          </p:grpSpPr>
          <p:sp>
            <p:nvSpPr>
              <p:cNvPr id="588" name="Google Shape;588;p41"/>
              <p:cNvSpPr/>
              <p:nvPr/>
            </p:nvSpPr>
            <p:spPr>
              <a:xfrm>
                <a:off x="0" y="3749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0" y="374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11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public: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90" name="Google Shape;590;p41"/>
            <p:cNvGrpSpPr/>
            <p:nvPr/>
          </p:nvGrpSpPr>
          <p:grpSpPr>
            <a:xfrm>
              <a:off x="0" y="4114"/>
              <a:ext cx="3072" cy="374"/>
              <a:chOff x="0" y="4114"/>
              <a:chExt cx="3072" cy="374"/>
            </a:xfrm>
          </p:grpSpPr>
          <p:sp>
            <p:nvSpPr>
              <p:cNvPr id="591" name="Google Shape;591;p41"/>
              <p:cNvSpPr/>
              <p:nvPr/>
            </p:nvSpPr>
            <p:spPr>
              <a:xfrm>
                <a:off x="0" y="4123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>
                <a:off x="0" y="411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12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Time();                     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constructor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93" name="Google Shape;593;p41"/>
            <p:cNvGrpSpPr/>
            <p:nvPr/>
          </p:nvGrpSpPr>
          <p:grpSpPr>
            <a:xfrm>
              <a:off x="0" y="4488"/>
              <a:ext cx="3072" cy="374"/>
              <a:chOff x="0" y="4488"/>
              <a:chExt cx="3072" cy="374"/>
            </a:xfrm>
          </p:grpSpPr>
          <p:sp>
            <p:nvSpPr>
              <p:cNvPr id="594" name="Google Shape;594;p41"/>
              <p:cNvSpPr/>
              <p:nvPr/>
            </p:nvSpPr>
            <p:spPr>
              <a:xfrm>
                <a:off x="0" y="4497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0" y="448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13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void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setTime( int, int, int );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set hour, minute, second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96" name="Google Shape;596;p41"/>
            <p:cNvGrpSpPr/>
            <p:nvPr/>
          </p:nvGrpSpPr>
          <p:grpSpPr>
            <a:xfrm>
              <a:off x="0" y="4862"/>
              <a:ext cx="3072" cy="374"/>
              <a:chOff x="0" y="4862"/>
              <a:chExt cx="3072" cy="374"/>
            </a:xfrm>
          </p:grpSpPr>
          <p:sp>
            <p:nvSpPr>
              <p:cNvPr id="597" name="Google Shape;597;p41"/>
              <p:cNvSpPr/>
              <p:nvPr/>
            </p:nvSpPr>
            <p:spPr>
              <a:xfrm>
                <a:off x="0" y="4871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0" y="486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14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void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printMilitary();       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print military time format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599" name="Google Shape;599;p41"/>
            <p:cNvGrpSpPr/>
            <p:nvPr/>
          </p:nvGrpSpPr>
          <p:grpSpPr>
            <a:xfrm>
              <a:off x="0" y="5236"/>
              <a:ext cx="3072" cy="374"/>
              <a:chOff x="0" y="5236"/>
              <a:chExt cx="3072" cy="374"/>
            </a:xfrm>
          </p:grpSpPr>
          <p:sp>
            <p:nvSpPr>
              <p:cNvPr id="600" name="Google Shape;600;p41"/>
              <p:cNvSpPr/>
              <p:nvPr/>
            </p:nvSpPr>
            <p:spPr>
              <a:xfrm>
                <a:off x="0" y="5245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41"/>
              <p:cNvSpPr/>
              <p:nvPr/>
            </p:nvSpPr>
            <p:spPr>
              <a:xfrm>
                <a:off x="0" y="523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15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void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printStandard();       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print standard time format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02" name="Google Shape;602;p41"/>
            <p:cNvGrpSpPr/>
            <p:nvPr/>
          </p:nvGrpSpPr>
          <p:grpSpPr>
            <a:xfrm>
              <a:off x="0" y="5610"/>
              <a:ext cx="3072" cy="374"/>
              <a:chOff x="0" y="5610"/>
              <a:chExt cx="3072" cy="374"/>
            </a:xfrm>
          </p:grpSpPr>
          <p:sp>
            <p:nvSpPr>
              <p:cNvPr id="603" name="Google Shape;603;p41"/>
              <p:cNvSpPr/>
              <p:nvPr/>
            </p:nvSpPr>
            <p:spPr>
              <a:xfrm>
                <a:off x="0" y="5619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1"/>
              <p:cNvSpPr/>
              <p:nvPr/>
            </p:nvSpPr>
            <p:spPr>
              <a:xfrm>
                <a:off x="0" y="561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16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private: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05" name="Google Shape;605;p41"/>
            <p:cNvGrpSpPr/>
            <p:nvPr/>
          </p:nvGrpSpPr>
          <p:grpSpPr>
            <a:xfrm>
              <a:off x="0" y="5984"/>
              <a:ext cx="3072" cy="374"/>
              <a:chOff x="0" y="5984"/>
              <a:chExt cx="3072" cy="374"/>
            </a:xfrm>
          </p:grpSpPr>
          <p:sp>
            <p:nvSpPr>
              <p:cNvPr id="606" name="Google Shape;606;p41"/>
              <p:cNvSpPr/>
              <p:nvPr/>
            </p:nvSpPr>
            <p:spPr>
              <a:xfrm>
                <a:off x="0" y="5993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>
                <a:off x="0" y="598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17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int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hour; 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// 0 - 23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08" name="Google Shape;608;p41"/>
            <p:cNvGrpSpPr/>
            <p:nvPr/>
          </p:nvGrpSpPr>
          <p:grpSpPr>
            <a:xfrm>
              <a:off x="0" y="6358"/>
              <a:ext cx="3072" cy="374"/>
              <a:chOff x="0" y="6358"/>
              <a:chExt cx="3072" cy="374"/>
            </a:xfrm>
          </p:grpSpPr>
          <p:sp>
            <p:nvSpPr>
              <p:cNvPr id="609" name="Google Shape;609;p41"/>
              <p:cNvSpPr/>
              <p:nvPr/>
            </p:nvSpPr>
            <p:spPr>
              <a:xfrm>
                <a:off x="0" y="6367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0" y="6358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18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int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minute;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// 0 - 59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11" name="Google Shape;611;p41"/>
            <p:cNvGrpSpPr/>
            <p:nvPr/>
          </p:nvGrpSpPr>
          <p:grpSpPr>
            <a:xfrm>
              <a:off x="0" y="6732"/>
              <a:ext cx="3072" cy="374"/>
              <a:chOff x="0" y="6732"/>
              <a:chExt cx="3072" cy="374"/>
            </a:xfrm>
          </p:grpSpPr>
          <p:sp>
            <p:nvSpPr>
              <p:cNvPr id="612" name="Google Shape;612;p41"/>
              <p:cNvSpPr/>
              <p:nvPr/>
            </p:nvSpPr>
            <p:spPr>
              <a:xfrm>
                <a:off x="0" y="6741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1"/>
              <p:cNvSpPr/>
              <p:nvPr/>
            </p:nvSpPr>
            <p:spPr>
              <a:xfrm>
                <a:off x="0" y="6732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19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int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second;   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0 - 59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14" name="Google Shape;614;p41"/>
            <p:cNvGrpSpPr/>
            <p:nvPr/>
          </p:nvGrpSpPr>
          <p:grpSpPr>
            <a:xfrm>
              <a:off x="0" y="7106"/>
              <a:ext cx="3072" cy="374"/>
              <a:chOff x="0" y="7106"/>
              <a:chExt cx="3072" cy="374"/>
            </a:xfrm>
          </p:grpSpPr>
          <p:sp>
            <p:nvSpPr>
              <p:cNvPr id="615" name="Google Shape;615;p41"/>
              <p:cNvSpPr/>
              <p:nvPr/>
            </p:nvSpPr>
            <p:spPr>
              <a:xfrm>
                <a:off x="0" y="7115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41"/>
              <p:cNvSpPr/>
              <p:nvPr/>
            </p:nvSpPr>
            <p:spPr>
              <a:xfrm>
                <a:off x="0" y="7106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20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};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17" name="Google Shape;617;p41"/>
            <p:cNvGrpSpPr/>
            <p:nvPr/>
          </p:nvGrpSpPr>
          <p:grpSpPr>
            <a:xfrm>
              <a:off x="0" y="7480"/>
              <a:ext cx="3072" cy="374"/>
              <a:chOff x="0" y="7480"/>
              <a:chExt cx="3072" cy="374"/>
            </a:xfrm>
          </p:grpSpPr>
          <p:sp>
            <p:nvSpPr>
              <p:cNvPr id="618" name="Google Shape;618;p41"/>
              <p:cNvSpPr/>
              <p:nvPr/>
            </p:nvSpPr>
            <p:spPr>
              <a:xfrm>
                <a:off x="0" y="7489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41"/>
              <p:cNvSpPr/>
              <p:nvPr/>
            </p:nvSpPr>
            <p:spPr>
              <a:xfrm>
                <a:off x="0" y="7480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21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620" name="Google Shape;620;p41"/>
            <p:cNvGrpSpPr/>
            <p:nvPr/>
          </p:nvGrpSpPr>
          <p:grpSpPr>
            <a:xfrm>
              <a:off x="0" y="7854"/>
              <a:ext cx="3072" cy="374"/>
              <a:chOff x="0" y="7854"/>
              <a:chExt cx="3072" cy="374"/>
            </a:xfrm>
          </p:grpSpPr>
          <p:sp>
            <p:nvSpPr>
              <p:cNvPr id="621" name="Google Shape;621;p41"/>
              <p:cNvSpPr/>
              <p:nvPr/>
            </p:nvSpPr>
            <p:spPr>
              <a:xfrm>
                <a:off x="0" y="7863"/>
                <a:ext cx="85" cy="35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0" y="7854"/>
                <a:ext cx="3072" cy="37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22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#endif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grpSp>
        <p:nvGrpSpPr>
          <p:cNvPr id="623" name="Google Shape;623;p41"/>
          <p:cNvGrpSpPr/>
          <p:nvPr/>
        </p:nvGrpSpPr>
        <p:grpSpPr>
          <a:xfrm>
            <a:off x="1828800" y="2127250"/>
            <a:ext cx="7086600" cy="1022350"/>
            <a:chOff x="1152" y="1340"/>
            <a:chExt cx="4394" cy="644"/>
          </a:xfrm>
        </p:grpSpPr>
        <p:cxnSp>
          <p:nvCxnSpPr>
            <p:cNvPr id="624" name="Google Shape;624;p41"/>
            <p:cNvCxnSpPr/>
            <p:nvPr/>
          </p:nvCxnSpPr>
          <p:spPr>
            <a:xfrm rot="10800000">
              <a:off x="1152" y="1340"/>
              <a:ext cx="2928" cy="484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41"/>
            <p:cNvSpPr txBox="1"/>
            <p:nvPr/>
          </p:nvSpPr>
          <p:spPr>
            <a:xfrm>
              <a:off x="3216" y="1344"/>
              <a:ext cx="2330" cy="64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 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time1.h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TIME1_H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is not defined (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#ifndef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then it is loaded (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#define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TIME1_H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).  If 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TIME1_H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already defined, then everything up to 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#endif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ignored.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prevents loading a header file multiple times.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41"/>
          <p:cNvGrpSpPr/>
          <p:nvPr/>
        </p:nvGrpSpPr>
        <p:grpSpPr>
          <a:xfrm>
            <a:off x="1828800" y="1371602"/>
            <a:ext cx="7239000" cy="414338"/>
            <a:chOff x="1200" y="816"/>
            <a:chExt cx="4320" cy="261"/>
          </a:xfrm>
        </p:grpSpPr>
        <p:sp>
          <p:nvSpPr>
            <p:cNvPr id="627" name="Google Shape;627;p41"/>
            <p:cNvSpPr txBox="1"/>
            <p:nvPr/>
          </p:nvSpPr>
          <p:spPr>
            <a:xfrm>
              <a:off x="3057" y="816"/>
              <a:ext cx="2463" cy="174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Dot ( . ) replaced with underscore ( _ ) in file name.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Google Shape;628;p41"/>
            <p:cNvCxnSpPr/>
            <p:nvPr/>
          </p:nvCxnSpPr>
          <p:spPr>
            <a:xfrm flipH="1">
              <a:off x="1200" y="890"/>
              <a:ext cx="1857" cy="187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42"/>
          <p:cNvGrpSpPr/>
          <p:nvPr/>
        </p:nvGrpSpPr>
        <p:grpSpPr>
          <a:xfrm>
            <a:off x="0" y="0"/>
            <a:ext cx="6705600" cy="190500"/>
            <a:chOff x="0" y="0"/>
            <a:chExt cx="3072" cy="374"/>
          </a:xfrm>
        </p:grpSpPr>
        <p:sp>
          <p:nvSpPr>
            <p:cNvPr id="636" name="Google Shape;636;p42"/>
            <p:cNvSpPr/>
            <p:nvPr/>
          </p:nvSpPr>
          <p:spPr>
            <a:xfrm>
              <a:off x="0" y="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0" y="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23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Fig. 6.5: time1.cpp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38" name="Google Shape;638;p42"/>
          <p:cNvGrpSpPr/>
          <p:nvPr/>
        </p:nvGrpSpPr>
        <p:grpSpPr>
          <a:xfrm>
            <a:off x="0" y="190500"/>
            <a:ext cx="6705600" cy="190500"/>
            <a:chOff x="0" y="374"/>
            <a:chExt cx="3072" cy="374"/>
          </a:xfrm>
        </p:grpSpPr>
        <p:sp>
          <p:nvSpPr>
            <p:cNvPr id="639" name="Google Shape;639;p42"/>
            <p:cNvSpPr/>
            <p:nvPr/>
          </p:nvSpPr>
          <p:spPr>
            <a:xfrm>
              <a:off x="0" y="37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0" y="37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24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Member function definitions for Time class.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41" name="Google Shape;641;p42"/>
          <p:cNvGrpSpPr/>
          <p:nvPr/>
        </p:nvGrpSpPr>
        <p:grpSpPr>
          <a:xfrm>
            <a:off x="0" y="381000"/>
            <a:ext cx="6705600" cy="190500"/>
            <a:chOff x="0" y="748"/>
            <a:chExt cx="3072" cy="374"/>
          </a:xfrm>
        </p:grpSpPr>
        <p:sp>
          <p:nvSpPr>
            <p:cNvPr id="642" name="Google Shape;642;p42"/>
            <p:cNvSpPr/>
            <p:nvPr/>
          </p:nvSpPr>
          <p:spPr>
            <a:xfrm>
              <a:off x="0" y="75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0" y="74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25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 &lt;iostream&gt;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44" name="Google Shape;644;p42"/>
          <p:cNvGrpSpPr/>
          <p:nvPr/>
        </p:nvGrpSpPr>
        <p:grpSpPr>
          <a:xfrm>
            <a:off x="0" y="571500"/>
            <a:ext cx="6705600" cy="190500"/>
            <a:chOff x="0" y="1122"/>
            <a:chExt cx="3072" cy="374"/>
          </a:xfrm>
        </p:grpSpPr>
        <p:sp>
          <p:nvSpPr>
            <p:cNvPr id="645" name="Google Shape;645;p42"/>
            <p:cNvSpPr/>
            <p:nvPr/>
          </p:nvSpPr>
          <p:spPr>
            <a:xfrm>
              <a:off x="0" y="112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0" y="112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26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47" name="Google Shape;647;p42"/>
          <p:cNvGrpSpPr/>
          <p:nvPr/>
        </p:nvGrpSpPr>
        <p:grpSpPr>
          <a:xfrm>
            <a:off x="0" y="762000"/>
            <a:ext cx="6705600" cy="190500"/>
            <a:chOff x="0" y="1496"/>
            <a:chExt cx="3072" cy="374"/>
          </a:xfrm>
        </p:grpSpPr>
        <p:sp>
          <p:nvSpPr>
            <p:cNvPr id="648" name="Google Shape;648;p42"/>
            <p:cNvSpPr/>
            <p:nvPr/>
          </p:nvSpPr>
          <p:spPr>
            <a:xfrm>
              <a:off x="0" y="150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0" y="149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27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using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std::cout;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50" name="Google Shape;650;p42"/>
          <p:cNvGrpSpPr/>
          <p:nvPr/>
        </p:nvGrpSpPr>
        <p:grpSpPr>
          <a:xfrm>
            <a:off x="0" y="952500"/>
            <a:ext cx="6705600" cy="190500"/>
            <a:chOff x="0" y="1870"/>
            <a:chExt cx="3072" cy="374"/>
          </a:xfrm>
        </p:grpSpPr>
        <p:sp>
          <p:nvSpPr>
            <p:cNvPr id="651" name="Google Shape;651;p42"/>
            <p:cNvSpPr/>
            <p:nvPr/>
          </p:nvSpPr>
          <p:spPr>
            <a:xfrm>
              <a:off x="0" y="187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0" y="187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28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53" name="Google Shape;653;p42"/>
          <p:cNvGrpSpPr/>
          <p:nvPr/>
        </p:nvGrpSpPr>
        <p:grpSpPr>
          <a:xfrm>
            <a:off x="0" y="1143000"/>
            <a:ext cx="6705600" cy="190500"/>
            <a:chOff x="0" y="2244"/>
            <a:chExt cx="3072" cy="374"/>
          </a:xfrm>
        </p:grpSpPr>
        <p:sp>
          <p:nvSpPr>
            <p:cNvPr id="654" name="Google Shape;654;p42"/>
            <p:cNvSpPr/>
            <p:nvPr/>
          </p:nvSpPr>
          <p:spPr>
            <a:xfrm>
              <a:off x="0" y="224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0" y="224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 "time1.h"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56" name="Google Shape;656;p42"/>
          <p:cNvGrpSpPr/>
          <p:nvPr/>
        </p:nvGrpSpPr>
        <p:grpSpPr>
          <a:xfrm>
            <a:off x="0" y="1333500"/>
            <a:ext cx="6705600" cy="190500"/>
            <a:chOff x="0" y="2618"/>
            <a:chExt cx="3072" cy="374"/>
          </a:xfrm>
        </p:grpSpPr>
        <p:sp>
          <p:nvSpPr>
            <p:cNvPr id="657" name="Google Shape;657;p42"/>
            <p:cNvSpPr/>
            <p:nvPr/>
          </p:nvSpPr>
          <p:spPr>
            <a:xfrm>
              <a:off x="0" y="262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0" y="261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30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0" y="1524000"/>
            <a:ext cx="6705600" cy="190500"/>
            <a:chOff x="0" y="2992"/>
            <a:chExt cx="3072" cy="374"/>
          </a:xfrm>
        </p:grpSpPr>
        <p:sp>
          <p:nvSpPr>
            <p:cNvPr id="660" name="Google Shape;660;p42"/>
            <p:cNvSpPr/>
            <p:nvPr/>
          </p:nvSpPr>
          <p:spPr>
            <a:xfrm>
              <a:off x="0" y="299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31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Time constructor initializes each data member to zero.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62" name="Google Shape;662;p42"/>
          <p:cNvGrpSpPr/>
          <p:nvPr/>
        </p:nvGrpSpPr>
        <p:grpSpPr>
          <a:xfrm>
            <a:off x="0" y="1714500"/>
            <a:ext cx="6705600" cy="190500"/>
            <a:chOff x="0" y="3366"/>
            <a:chExt cx="3072" cy="374"/>
          </a:xfrm>
        </p:grpSpPr>
        <p:sp>
          <p:nvSpPr>
            <p:cNvPr id="663" name="Google Shape;663;p42"/>
            <p:cNvSpPr/>
            <p:nvPr/>
          </p:nvSpPr>
          <p:spPr>
            <a:xfrm>
              <a:off x="0" y="337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32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Ensures all Time objects start in a consistent state.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65" name="Google Shape;665;p42"/>
          <p:cNvGrpSpPr/>
          <p:nvPr/>
        </p:nvGrpSpPr>
        <p:grpSpPr>
          <a:xfrm>
            <a:off x="0" y="1905000"/>
            <a:ext cx="6705600" cy="190500"/>
            <a:chOff x="0" y="3740"/>
            <a:chExt cx="3072" cy="374"/>
          </a:xfrm>
        </p:grpSpPr>
        <p:sp>
          <p:nvSpPr>
            <p:cNvPr id="666" name="Google Shape;666;p42"/>
            <p:cNvSpPr/>
            <p:nvPr/>
          </p:nvSpPr>
          <p:spPr>
            <a:xfrm>
              <a:off x="0" y="374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33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Time::Time() { hour = minute = second = 0; 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68" name="Google Shape;668;p42"/>
          <p:cNvGrpSpPr/>
          <p:nvPr/>
        </p:nvGrpSpPr>
        <p:grpSpPr>
          <a:xfrm>
            <a:off x="0" y="2095500"/>
            <a:ext cx="6705600" cy="190500"/>
            <a:chOff x="0" y="4114"/>
            <a:chExt cx="3072" cy="374"/>
          </a:xfrm>
        </p:grpSpPr>
        <p:sp>
          <p:nvSpPr>
            <p:cNvPr id="669" name="Google Shape;669;p42"/>
            <p:cNvSpPr/>
            <p:nvPr/>
          </p:nvSpPr>
          <p:spPr>
            <a:xfrm>
              <a:off x="0" y="411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71" name="Google Shape;671;p42"/>
          <p:cNvGrpSpPr/>
          <p:nvPr/>
        </p:nvGrpSpPr>
        <p:grpSpPr>
          <a:xfrm>
            <a:off x="0" y="2286000"/>
            <a:ext cx="6705600" cy="190500"/>
            <a:chOff x="0" y="4488"/>
            <a:chExt cx="3072" cy="374"/>
          </a:xfrm>
        </p:grpSpPr>
        <p:sp>
          <p:nvSpPr>
            <p:cNvPr id="672" name="Google Shape;672;p42"/>
            <p:cNvSpPr/>
            <p:nvPr/>
          </p:nvSpPr>
          <p:spPr>
            <a:xfrm>
              <a:off x="0" y="449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35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Set a new Time value using military time. Perform validity 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74" name="Google Shape;674;p42"/>
          <p:cNvGrpSpPr/>
          <p:nvPr/>
        </p:nvGrpSpPr>
        <p:grpSpPr>
          <a:xfrm>
            <a:off x="0" y="2476500"/>
            <a:ext cx="6705600" cy="190500"/>
            <a:chOff x="0" y="4862"/>
            <a:chExt cx="3072" cy="374"/>
          </a:xfrm>
        </p:grpSpPr>
        <p:sp>
          <p:nvSpPr>
            <p:cNvPr id="675" name="Google Shape;675;p42"/>
            <p:cNvSpPr/>
            <p:nvPr/>
          </p:nvSpPr>
          <p:spPr>
            <a:xfrm>
              <a:off x="0" y="486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36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checks on the data values. Set invalid values to zero.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77" name="Google Shape;677;p42"/>
          <p:cNvGrpSpPr/>
          <p:nvPr/>
        </p:nvGrpSpPr>
        <p:grpSpPr>
          <a:xfrm>
            <a:off x="0" y="2667000"/>
            <a:ext cx="6705600" cy="190500"/>
            <a:chOff x="0" y="5236"/>
            <a:chExt cx="3072" cy="374"/>
          </a:xfrm>
        </p:grpSpPr>
        <p:sp>
          <p:nvSpPr>
            <p:cNvPr id="678" name="Google Shape;678;p42"/>
            <p:cNvSpPr/>
            <p:nvPr/>
          </p:nvSpPr>
          <p:spPr>
            <a:xfrm>
              <a:off x="0" y="524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37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Time::setTime( int h, int m, int s 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80" name="Google Shape;680;p42"/>
          <p:cNvGrpSpPr/>
          <p:nvPr/>
        </p:nvGrpSpPr>
        <p:grpSpPr>
          <a:xfrm>
            <a:off x="0" y="2857500"/>
            <a:ext cx="6705600" cy="190500"/>
            <a:chOff x="0" y="5610"/>
            <a:chExt cx="3072" cy="374"/>
          </a:xfrm>
        </p:grpSpPr>
        <p:sp>
          <p:nvSpPr>
            <p:cNvPr id="681" name="Google Shape;681;p42"/>
            <p:cNvSpPr/>
            <p:nvPr/>
          </p:nvSpPr>
          <p:spPr>
            <a:xfrm>
              <a:off x="0" y="561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83" name="Google Shape;683;p42"/>
          <p:cNvGrpSpPr/>
          <p:nvPr/>
        </p:nvGrpSpPr>
        <p:grpSpPr>
          <a:xfrm>
            <a:off x="0" y="3048000"/>
            <a:ext cx="6705600" cy="190500"/>
            <a:chOff x="0" y="5984"/>
            <a:chExt cx="3072" cy="374"/>
          </a:xfrm>
        </p:grpSpPr>
        <p:sp>
          <p:nvSpPr>
            <p:cNvPr id="684" name="Google Shape;684;p42"/>
            <p:cNvSpPr/>
            <p:nvPr/>
          </p:nvSpPr>
          <p:spPr>
            <a:xfrm>
              <a:off x="0" y="598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hour   = ( h &gt;= 0 &amp;&amp; h &lt; 24 ) ? h :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86" name="Google Shape;686;p42"/>
          <p:cNvGrpSpPr/>
          <p:nvPr/>
        </p:nvGrpSpPr>
        <p:grpSpPr>
          <a:xfrm>
            <a:off x="0" y="3238500"/>
            <a:ext cx="6705600" cy="190500"/>
            <a:chOff x="0" y="6358"/>
            <a:chExt cx="3072" cy="374"/>
          </a:xfrm>
        </p:grpSpPr>
        <p:sp>
          <p:nvSpPr>
            <p:cNvPr id="687" name="Google Shape;687;p42"/>
            <p:cNvSpPr/>
            <p:nvPr/>
          </p:nvSpPr>
          <p:spPr>
            <a:xfrm>
              <a:off x="0" y="636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0" y="635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40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minute = ( m &gt;= 0 &amp;&amp; m &lt; 60 ) ? m :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89" name="Google Shape;689;p42"/>
          <p:cNvGrpSpPr/>
          <p:nvPr/>
        </p:nvGrpSpPr>
        <p:grpSpPr>
          <a:xfrm>
            <a:off x="0" y="3429000"/>
            <a:ext cx="6705600" cy="190500"/>
            <a:chOff x="0" y="6732"/>
            <a:chExt cx="3072" cy="374"/>
          </a:xfrm>
        </p:grpSpPr>
        <p:sp>
          <p:nvSpPr>
            <p:cNvPr id="690" name="Google Shape;690;p42"/>
            <p:cNvSpPr/>
            <p:nvPr/>
          </p:nvSpPr>
          <p:spPr>
            <a:xfrm>
              <a:off x="0" y="673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0" y="673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41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second = ( s &gt;= 0 &amp;&amp; s &lt; 60 ) ? s :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92" name="Google Shape;692;p42"/>
          <p:cNvGrpSpPr/>
          <p:nvPr/>
        </p:nvGrpSpPr>
        <p:grpSpPr>
          <a:xfrm>
            <a:off x="0" y="3619500"/>
            <a:ext cx="6705600" cy="190500"/>
            <a:chOff x="0" y="7106"/>
            <a:chExt cx="3072" cy="374"/>
          </a:xfrm>
        </p:grpSpPr>
        <p:sp>
          <p:nvSpPr>
            <p:cNvPr id="693" name="Google Shape;693;p42"/>
            <p:cNvSpPr/>
            <p:nvPr/>
          </p:nvSpPr>
          <p:spPr>
            <a:xfrm>
              <a:off x="0" y="711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0" y="710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42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95" name="Google Shape;695;p42"/>
          <p:cNvGrpSpPr/>
          <p:nvPr/>
        </p:nvGrpSpPr>
        <p:grpSpPr>
          <a:xfrm>
            <a:off x="0" y="3810000"/>
            <a:ext cx="6705600" cy="190500"/>
            <a:chOff x="0" y="7480"/>
            <a:chExt cx="3072" cy="374"/>
          </a:xfrm>
        </p:grpSpPr>
        <p:sp>
          <p:nvSpPr>
            <p:cNvPr id="696" name="Google Shape;696;p42"/>
            <p:cNvSpPr/>
            <p:nvPr/>
          </p:nvSpPr>
          <p:spPr>
            <a:xfrm>
              <a:off x="0" y="748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0" y="748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43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98" name="Google Shape;698;p42"/>
          <p:cNvGrpSpPr/>
          <p:nvPr/>
        </p:nvGrpSpPr>
        <p:grpSpPr>
          <a:xfrm>
            <a:off x="0" y="4000500"/>
            <a:ext cx="6705600" cy="190500"/>
            <a:chOff x="0" y="7854"/>
            <a:chExt cx="3072" cy="374"/>
          </a:xfrm>
        </p:grpSpPr>
        <p:sp>
          <p:nvSpPr>
            <p:cNvPr id="699" name="Google Shape;699;p42"/>
            <p:cNvSpPr/>
            <p:nvPr/>
          </p:nvSpPr>
          <p:spPr>
            <a:xfrm>
              <a:off x="0" y="785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0" y="785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44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Print Time in military format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01" name="Google Shape;701;p42"/>
          <p:cNvGrpSpPr/>
          <p:nvPr/>
        </p:nvGrpSpPr>
        <p:grpSpPr>
          <a:xfrm>
            <a:off x="0" y="4191000"/>
            <a:ext cx="6705600" cy="190500"/>
            <a:chOff x="0" y="8228"/>
            <a:chExt cx="3072" cy="374"/>
          </a:xfrm>
        </p:grpSpPr>
        <p:sp>
          <p:nvSpPr>
            <p:cNvPr id="702" name="Google Shape;702;p42"/>
            <p:cNvSpPr/>
            <p:nvPr/>
          </p:nvSpPr>
          <p:spPr>
            <a:xfrm>
              <a:off x="0" y="823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0" y="822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45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Time::printMilitary()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04" name="Google Shape;704;p42"/>
          <p:cNvGrpSpPr/>
          <p:nvPr/>
        </p:nvGrpSpPr>
        <p:grpSpPr>
          <a:xfrm>
            <a:off x="0" y="4381500"/>
            <a:ext cx="6705600" cy="190500"/>
            <a:chOff x="0" y="8602"/>
            <a:chExt cx="3072" cy="374"/>
          </a:xfrm>
        </p:grpSpPr>
        <p:sp>
          <p:nvSpPr>
            <p:cNvPr id="705" name="Google Shape;705;p42"/>
            <p:cNvSpPr/>
            <p:nvPr/>
          </p:nvSpPr>
          <p:spPr>
            <a:xfrm>
              <a:off x="0" y="860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0" y="860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46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07" name="Google Shape;707;p42"/>
          <p:cNvGrpSpPr/>
          <p:nvPr/>
        </p:nvGrpSpPr>
        <p:grpSpPr>
          <a:xfrm>
            <a:off x="0" y="4572000"/>
            <a:ext cx="6705600" cy="190500"/>
            <a:chOff x="0" y="8976"/>
            <a:chExt cx="3072" cy="374"/>
          </a:xfrm>
        </p:grpSpPr>
        <p:sp>
          <p:nvSpPr>
            <p:cNvPr id="708" name="Google Shape;708;p42"/>
            <p:cNvSpPr/>
            <p:nvPr/>
          </p:nvSpPr>
          <p:spPr>
            <a:xfrm>
              <a:off x="0" y="898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0" y="897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47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( hour &lt; 10 ? "0" : "" ) &lt;&lt; hour &lt;&lt; ":"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0" name="Google Shape;710;p42"/>
          <p:cNvGrpSpPr/>
          <p:nvPr/>
        </p:nvGrpSpPr>
        <p:grpSpPr>
          <a:xfrm>
            <a:off x="0" y="4762500"/>
            <a:ext cx="6705600" cy="190500"/>
            <a:chOff x="0" y="9350"/>
            <a:chExt cx="3072" cy="374"/>
          </a:xfrm>
        </p:grpSpPr>
        <p:sp>
          <p:nvSpPr>
            <p:cNvPr id="711" name="Google Shape;711;p42"/>
            <p:cNvSpPr/>
            <p:nvPr/>
          </p:nvSpPr>
          <p:spPr>
            <a:xfrm>
              <a:off x="0" y="935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0" y="935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( minute &lt; 10 ? "0" : "" ) &lt;&lt; minute;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3" name="Google Shape;713;p42"/>
          <p:cNvGrpSpPr/>
          <p:nvPr/>
        </p:nvGrpSpPr>
        <p:grpSpPr>
          <a:xfrm>
            <a:off x="0" y="4953000"/>
            <a:ext cx="6705600" cy="190500"/>
            <a:chOff x="0" y="9724"/>
            <a:chExt cx="3072" cy="374"/>
          </a:xfrm>
        </p:grpSpPr>
        <p:sp>
          <p:nvSpPr>
            <p:cNvPr id="714" name="Google Shape;714;p42"/>
            <p:cNvSpPr/>
            <p:nvPr/>
          </p:nvSpPr>
          <p:spPr>
            <a:xfrm>
              <a:off x="0" y="972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0" y="972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6" name="Google Shape;716;p42"/>
          <p:cNvGrpSpPr/>
          <p:nvPr/>
        </p:nvGrpSpPr>
        <p:grpSpPr>
          <a:xfrm>
            <a:off x="0" y="5143500"/>
            <a:ext cx="6705600" cy="190500"/>
            <a:chOff x="0" y="10098"/>
            <a:chExt cx="3072" cy="374"/>
          </a:xfrm>
        </p:grpSpPr>
        <p:sp>
          <p:nvSpPr>
            <p:cNvPr id="717" name="Google Shape;717;p42"/>
            <p:cNvSpPr/>
            <p:nvPr/>
          </p:nvSpPr>
          <p:spPr>
            <a:xfrm>
              <a:off x="0" y="1010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0" y="1009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50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19" name="Google Shape;719;p42"/>
          <p:cNvGrpSpPr/>
          <p:nvPr/>
        </p:nvGrpSpPr>
        <p:grpSpPr>
          <a:xfrm>
            <a:off x="0" y="5334000"/>
            <a:ext cx="6705600" cy="190500"/>
            <a:chOff x="0" y="10472"/>
            <a:chExt cx="3072" cy="374"/>
          </a:xfrm>
        </p:grpSpPr>
        <p:sp>
          <p:nvSpPr>
            <p:cNvPr id="720" name="Google Shape;720;p42"/>
            <p:cNvSpPr/>
            <p:nvPr/>
          </p:nvSpPr>
          <p:spPr>
            <a:xfrm>
              <a:off x="0" y="1047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0" y="1047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51	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Print time in standard format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22" name="Google Shape;722;p42"/>
          <p:cNvGrpSpPr/>
          <p:nvPr/>
        </p:nvGrpSpPr>
        <p:grpSpPr>
          <a:xfrm>
            <a:off x="0" y="5524500"/>
            <a:ext cx="6705600" cy="190500"/>
            <a:chOff x="0" y="10846"/>
            <a:chExt cx="3072" cy="374"/>
          </a:xfrm>
        </p:grpSpPr>
        <p:sp>
          <p:nvSpPr>
            <p:cNvPr id="723" name="Google Shape;723;p42"/>
            <p:cNvSpPr/>
            <p:nvPr/>
          </p:nvSpPr>
          <p:spPr>
            <a:xfrm>
              <a:off x="0" y="1085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0" y="1084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52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Time::printStandard()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25" name="Google Shape;725;p42"/>
          <p:cNvGrpSpPr/>
          <p:nvPr/>
        </p:nvGrpSpPr>
        <p:grpSpPr>
          <a:xfrm>
            <a:off x="0" y="5715000"/>
            <a:ext cx="6705600" cy="190500"/>
            <a:chOff x="0" y="11220"/>
            <a:chExt cx="3072" cy="374"/>
          </a:xfrm>
        </p:grpSpPr>
        <p:sp>
          <p:nvSpPr>
            <p:cNvPr id="726" name="Google Shape;726;p42"/>
            <p:cNvSpPr/>
            <p:nvPr/>
          </p:nvSpPr>
          <p:spPr>
            <a:xfrm>
              <a:off x="0" y="1122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0" y="1122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53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28" name="Google Shape;728;p42"/>
          <p:cNvGrpSpPr/>
          <p:nvPr/>
        </p:nvGrpSpPr>
        <p:grpSpPr>
          <a:xfrm>
            <a:off x="0" y="5905500"/>
            <a:ext cx="6705600" cy="190500"/>
            <a:chOff x="0" y="11594"/>
            <a:chExt cx="3072" cy="374"/>
          </a:xfrm>
        </p:grpSpPr>
        <p:sp>
          <p:nvSpPr>
            <p:cNvPr id="729" name="Google Shape;729;p42"/>
            <p:cNvSpPr/>
            <p:nvPr/>
          </p:nvSpPr>
          <p:spPr>
            <a:xfrm>
              <a:off x="0" y="11599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0" y="1159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54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( ( hour == 0 || hour == 12 ) ? 12 : hour % 12 )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31" name="Google Shape;731;p42"/>
          <p:cNvGrpSpPr/>
          <p:nvPr/>
        </p:nvGrpSpPr>
        <p:grpSpPr>
          <a:xfrm>
            <a:off x="0" y="6096000"/>
            <a:ext cx="6705600" cy="190500"/>
            <a:chOff x="0" y="11968"/>
            <a:chExt cx="3072" cy="374"/>
          </a:xfrm>
        </p:grpSpPr>
        <p:sp>
          <p:nvSpPr>
            <p:cNvPr id="732" name="Google Shape;732;p42"/>
            <p:cNvSpPr/>
            <p:nvPr/>
          </p:nvSpPr>
          <p:spPr>
            <a:xfrm>
              <a:off x="0" y="11973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0" y="1196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55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":" &lt;&lt; ( minute &lt; 10 ? "0" : "" ) &lt;&lt; minute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34" name="Google Shape;734;p42"/>
          <p:cNvGrpSpPr/>
          <p:nvPr/>
        </p:nvGrpSpPr>
        <p:grpSpPr>
          <a:xfrm>
            <a:off x="0" y="6286500"/>
            <a:ext cx="6705600" cy="190500"/>
            <a:chOff x="0" y="12342"/>
            <a:chExt cx="3072" cy="374"/>
          </a:xfrm>
        </p:grpSpPr>
        <p:sp>
          <p:nvSpPr>
            <p:cNvPr id="735" name="Google Shape;735;p42"/>
            <p:cNvSpPr/>
            <p:nvPr/>
          </p:nvSpPr>
          <p:spPr>
            <a:xfrm>
              <a:off x="0" y="12347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0" y="1234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56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":" &lt;&lt; ( second &lt; 10 ? "0" : "" ) &lt;&lt; second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37" name="Google Shape;737;p42"/>
          <p:cNvGrpSpPr/>
          <p:nvPr/>
        </p:nvGrpSpPr>
        <p:grpSpPr>
          <a:xfrm>
            <a:off x="0" y="6477000"/>
            <a:ext cx="6705600" cy="190500"/>
            <a:chOff x="0" y="12716"/>
            <a:chExt cx="3072" cy="374"/>
          </a:xfrm>
        </p:grpSpPr>
        <p:sp>
          <p:nvSpPr>
            <p:cNvPr id="738" name="Google Shape;738;p42"/>
            <p:cNvSpPr/>
            <p:nvPr/>
          </p:nvSpPr>
          <p:spPr>
            <a:xfrm>
              <a:off x="0" y="12721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0" y="1271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57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&lt;&lt; ( hour &lt; 12 ? " AM" : " PM"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40" name="Google Shape;740;p42"/>
          <p:cNvGrpSpPr/>
          <p:nvPr/>
        </p:nvGrpSpPr>
        <p:grpSpPr>
          <a:xfrm>
            <a:off x="0" y="6667500"/>
            <a:ext cx="6705600" cy="190500"/>
            <a:chOff x="0" y="13090"/>
            <a:chExt cx="3072" cy="374"/>
          </a:xfrm>
        </p:grpSpPr>
        <p:sp>
          <p:nvSpPr>
            <p:cNvPr id="741" name="Google Shape;741;p42"/>
            <p:cNvSpPr/>
            <p:nvPr/>
          </p:nvSpPr>
          <p:spPr>
            <a:xfrm>
              <a:off x="0" y="13095"/>
              <a:ext cx="0" cy="3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0" y="1309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43" name="Google Shape;743;p42"/>
          <p:cNvGrpSpPr/>
          <p:nvPr/>
        </p:nvGrpSpPr>
        <p:grpSpPr>
          <a:xfrm>
            <a:off x="1904893" y="920751"/>
            <a:ext cx="5410308" cy="430213"/>
            <a:chOff x="1219" y="580"/>
            <a:chExt cx="2957" cy="271"/>
          </a:xfrm>
        </p:grpSpPr>
        <p:sp>
          <p:nvSpPr>
            <p:cNvPr id="744" name="Google Shape;744;p42"/>
            <p:cNvSpPr txBox="1"/>
            <p:nvPr/>
          </p:nvSpPr>
          <p:spPr>
            <a:xfrm>
              <a:off x="2496" y="580"/>
              <a:ext cx="1680" cy="271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 file uses </a:t>
              </a:r>
              <a:r>
                <a:rPr lang="en-US" sz="14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#include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to load the header file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42"/>
            <p:cNvCxnSpPr/>
            <p:nvPr/>
          </p:nvCxnSpPr>
          <p:spPr>
            <a:xfrm flipH="1">
              <a:off x="1219" y="718"/>
              <a:ext cx="1277" cy="50"/>
            </a:xfrm>
            <a:prstGeom prst="straightConnector1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46" name="Google Shape;746;p42"/>
          <p:cNvGrpSpPr/>
          <p:nvPr/>
        </p:nvGrpSpPr>
        <p:grpSpPr>
          <a:xfrm>
            <a:off x="2667000" y="2762250"/>
            <a:ext cx="5562600" cy="3105150"/>
            <a:chOff x="1680" y="1740"/>
            <a:chExt cx="3504" cy="1956"/>
          </a:xfrm>
        </p:grpSpPr>
        <p:sp>
          <p:nvSpPr>
            <p:cNvPr id="747" name="Google Shape;747;p42"/>
            <p:cNvSpPr txBox="1"/>
            <p:nvPr/>
          </p:nvSpPr>
          <p:spPr>
            <a:xfrm>
              <a:off x="3840" y="2160"/>
              <a:ext cx="1344" cy="271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 file contains function definitions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8" name="Google Shape;748;p42"/>
            <p:cNvCxnSpPr/>
            <p:nvPr/>
          </p:nvCxnSpPr>
          <p:spPr>
            <a:xfrm rot="10800000">
              <a:off x="2520" y="1740"/>
              <a:ext cx="1248" cy="528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 flipH="1">
              <a:off x="1680" y="2352"/>
              <a:ext cx="2160" cy="319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50" name="Google Shape;750;p42"/>
            <p:cNvCxnSpPr/>
            <p:nvPr/>
          </p:nvCxnSpPr>
          <p:spPr>
            <a:xfrm flipH="1">
              <a:off x="2160" y="2352"/>
              <a:ext cx="1680" cy="1344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</a:t>
            </a:r>
            <a:endParaRPr/>
          </a:p>
        </p:txBody>
      </p:sp>
      <p:sp>
        <p:nvSpPr>
          <p:cNvPr id="758" name="Google Shape;758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Member function that is </a:t>
            </a:r>
            <a:r>
              <a:rPr lang="en-US" sz="2800">
                <a:solidFill>
                  <a:srgbClr val="0070C0"/>
                </a:solidFill>
              </a:rPr>
              <a:t>automatically called </a:t>
            </a:r>
            <a:r>
              <a:rPr lang="en-US" sz="2800"/>
              <a:t>when an object is created</a:t>
            </a:r>
            <a:br>
              <a:rPr lang="en-US" sz="2800"/>
            </a:b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Purpose is to </a:t>
            </a:r>
            <a:r>
              <a:rPr lang="en-US" sz="2800">
                <a:solidFill>
                  <a:srgbClr val="0070C0"/>
                </a:solidFill>
              </a:rPr>
              <a:t>construct an object</a:t>
            </a:r>
            <a:r>
              <a:rPr lang="en-US" sz="2800"/>
              <a:t/>
            </a:r>
            <a:br>
              <a:rPr lang="en-US" sz="2800"/>
            </a:b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Constructor function name is </a:t>
            </a:r>
            <a:r>
              <a:rPr lang="en-US" sz="2800">
                <a:solidFill>
                  <a:srgbClr val="0070C0"/>
                </a:solidFill>
              </a:rPr>
              <a:t>class name</a:t>
            </a:r>
            <a:r>
              <a:rPr lang="en-US" sz="2800"/>
              <a:t/>
            </a:r>
            <a:br>
              <a:rPr lang="en-US" sz="2800"/>
            </a:b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Has </a:t>
            </a:r>
            <a:r>
              <a:rPr lang="en-US" sz="2800">
                <a:solidFill>
                  <a:srgbClr val="0070C0"/>
                </a:solidFill>
              </a:rPr>
              <a:t>no return type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 class can have </a:t>
            </a:r>
            <a:r>
              <a:rPr lang="en-US" sz="2800" u="sng">
                <a:solidFill>
                  <a:srgbClr val="FF0000"/>
                </a:solidFill>
              </a:rPr>
              <a:t>multiple constructors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0070C0"/>
              </a:solidFill>
            </a:endParaRPr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</a:t>
            </a:r>
            <a:endParaRPr/>
          </a:p>
        </p:txBody>
      </p:sp>
      <p:sp>
        <p:nvSpPr>
          <p:cNvPr id="765" name="Google Shape;765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class Demo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public: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nsolas"/>
              <a:buNone/>
            </a:pPr>
            <a:r>
              <a:rPr lang="en-US" sz="2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Demo();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// Constructor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};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Demo::Demo() </a:t>
            </a:r>
            <a:r>
              <a:rPr lang="en-US" sz="2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//out-of-line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cout &lt;&lt; "Welcome to the constructor!\n";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}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</a:t>
            </a:r>
            <a:endParaRPr/>
          </a:p>
        </p:txBody>
      </p:sp>
      <p:sp>
        <p:nvSpPr>
          <p:cNvPr id="772" name="Google Shape;772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class Demo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public: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onsolas"/>
              <a:buNone/>
            </a:pPr>
            <a:r>
              <a:rPr lang="en-US" sz="2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Demo()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{  </a:t>
            </a:r>
            <a:r>
              <a:rPr lang="en-US" sz="2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//inline function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	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// Constructor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 cout &lt;&lt; "Welcome to the constructor!\n";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};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</a:t>
            </a:r>
            <a:endParaRPr/>
          </a:p>
        </p:txBody>
      </p:sp>
      <p:sp>
        <p:nvSpPr>
          <p:cNvPr id="779" name="Google Shape;779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Whenever an instance of a class is created, the constructor is </a:t>
            </a:r>
            <a:r>
              <a:rPr lang="en-US">
                <a:solidFill>
                  <a:srgbClr val="0070C0"/>
                </a:solidFill>
              </a:rPr>
              <a:t>automatically called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4000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Demo dem; //object dem is created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000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000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//Prints 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Welcome to the constructor!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</a:t>
            </a:r>
            <a:endParaRPr/>
          </a:p>
        </p:txBody>
      </p:sp>
      <p:pic>
        <p:nvPicPr>
          <p:cNvPr id="787" name="Google Shape;78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417638"/>
            <a:ext cx="6529388" cy="513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34975"/>
            <a:ext cx="4078288" cy="21256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Constructors Do</a:t>
            </a:r>
            <a:endParaRPr/>
          </a:p>
        </p:txBody>
      </p:sp>
      <p:sp>
        <p:nvSpPr>
          <p:cNvPr id="796" name="Google Shape;796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Help in </a:t>
            </a:r>
            <a:r>
              <a:rPr lang="en-US">
                <a:solidFill>
                  <a:srgbClr val="0070C0"/>
                </a:solidFill>
              </a:rPr>
              <a:t>initializing</a:t>
            </a:r>
            <a:r>
              <a:rPr lang="en-US"/>
              <a:t> class data members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Employee( ) { id = 0; } 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>
                <a:solidFill>
                  <a:srgbClr val="0070C0"/>
                </a:solidFill>
              </a:rPr>
              <a:t>Allocate memory </a:t>
            </a:r>
            <a:r>
              <a:rPr lang="en-US"/>
              <a:t>for dynamic members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Employee() { 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char* nameptr = new char[20];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742950" lvl="1" indent="-1333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Allocate any </a:t>
            </a:r>
            <a:r>
              <a:rPr lang="en-US">
                <a:solidFill>
                  <a:srgbClr val="0070C0"/>
                </a:solidFill>
              </a:rPr>
              <a:t>needed resources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Such as to open files, etc.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Constructors</a:t>
            </a:r>
            <a:endParaRPr/>
          </a:p>
        </p:txBody>
      </p:sp>
      <p:sp>
        <p:nvSpPr>
          <p:cNvPr id="803" name="Google Shape;803;p4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default constructor </a:t>
            </a:r>
            <a:r>
              <a:rPr lang="en-US"/>
              <a:t>is a constructor that </a:t>
            </a:r>
            <a:r>
              <a:rPr lang="en-US">
                <a:solidFill>
                  <a:srgbClr val="0070C0"/>
                </a:solidFill>
              </a:rPr>
              <a:t>takes no arguments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you write a class with </a:t>
            </a:r>
            <a:r>
              <a:rPr lang="en-US">
                <a:solidFill>
                  <a:srgbClr val="0070C0"/>
                </a:solidFill>
              </a:rPr>
              <a:t>no constructor</a:t>
            </a:r>
            <a:r>
              <a:rPr lang="en-US"/>
              <a:t> at all, C++ will write a default constructor for you, one </a:t>
            </a:r>
            <a:r>
              <a:rPr lang="en-US">
                <a:solidFill>
                  <a:srgbClr val="0070C0"/>
                </a:solidFill>
              </a:rPr>
              <a:t>that does nothing</a:t>
            </a:r>
            <a:r>
              <a:rPr lang="en-US"/>
              <a:t>.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simple instantiation of a class (with no arguments) calls the default constructor: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	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Rectangle r;</a:t>
            </a: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5" name="Google Shape;805;p49"/>
          <p:cNvSpPr/>
          <p:nvPr/>
        </p:nvSpPr>
        <p:spPr>
          <a:xfrm>
            <a:off x="5334000" y="533400"/>
            <a:ext cx="3505200" cy="1447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class can have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only one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constructor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Examples of Objects</a:t>
            </a:r>
            <a:endParaRPr/>
          </a:p>
        </p:txBody>
      </p:sp>
      <p:sp>
        <p:nvSpPr>
          <p:cNvPr id="248" name="Google Shape;248;p5"/>
          <p:cNvSpPr txBox="1"/>
          <p:nvPr/>
        </p:nvSpPr>
        <p:spPr>
          <a:xfrm>
            <a:off x="2103438" y="1770063"/>
            <a:ext cx="259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(true/false)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 off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if 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" y="1500188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 rotWithShape="1">
          <a:blip r:embed="rId4">
            <a:alphaModFix/>
          </a:blip>
          <a:srcRect l="11066" t="19936" r="7503" b="21658"/>
          <a:stretch/>
        </p:blipFill>
        <p:spPr>
          <a:xfrm>
            <a:off x="161925" y="4410075"/>
            <a:ext cx="3481388" cy="1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0463" y="1295400"/>
            <a:ext cx="4011612" cy="165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/>
        </p:nvSpPr>
        <p:spPr>
          <a:xfrm>
            <a:off x="0" y="3838575"/>
            <a:ext cx="2590800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 Bulb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176213" y="6353175"/>
            <a:ext cx="2590800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Bank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 txBox="1"/>
          <p:nvPr/>
        </p:nvSpPr>
        <p:spPr>
          <a:xfrm>
            <a:off x="5681663" y="2636838"/>
            <a:ext cx="259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 txBox="1"/>
          <p:nvPr/>
        </p:nvSpPr>
        <p:spPr>
          <a:xfrm>
            <a:off x="6332538" y="3114675"/>
            <a:ext cx="259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Gas in tank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Mileage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Accelerate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Brake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Load fuel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fuel</a:t>
            </a: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/>
          <p:nvPr/>
        </p:nvSpPr>
        <p:spPr>
          <a:xfrm>
            <a:off x="3398838" y="4487863"/>
            <a:ext cx="25908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Behavior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Deposit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Withdraw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just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balance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Parametrized Constructors</a:t>
            </a:r>
            <a:endParaRPr/>
          </a:p>
        </p:txBody>
      </p:sp>
      <p:sp>
        <p:nvSpPr>
          <p:cNvPr id="812" name="Google Shape;812;p50"/>
          <p:cNvSpPr txBox="1">
            <a:spLocks noGrp="1"/>
          </p:cNvSpPr>
          <p:nvPr>
            <p:ph type="body" idx="1"/>
          </p:nvPr>
        </p:nvSpPr>
        <p:spPr>
          <a:xfrm>
            <a:off x="457200" y="1736725"/>
            <a:ext cx="7999413" cy="374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To create a </a:t>
            </a:r>
            <a:r>
              <a:rPr lang="en-US" sz="2800">
                <a:solidFill>
                  <a:srgbClr val="0070C0"/>
                </a:solidFill>
              </a:rPr>
              <a:t>constructor that takes arguments</a:t>
            </a:r>
            <a:r>
              <a:rPr lang="en-US" sz="2800"/>
              <a:t>: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indicate parameters in prototype:</a:t>
            </a:r>
            <a:br>
              <a:rPr lang="en-US"/>
            </a:br>
            <a:endParaRPr/>
          </a:p>
          <a:p>
            <a:pPr marL="5715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Rectangle(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 parameters in the definition: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Rectangle::Rectangle(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w,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len)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width = w;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length = len;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Parametrized Constructors</a:t>
            </a:r>
            <a:endParaRPr/>
          </a:p>
        </p:txBody>
      </p:sp>
      <p:sp>
        <p:nvSpPr>
          <p:cNvPr id="819" name="Google Shape;819;p51"/>
          <p:cNvSpPr txBox="1">
            <a:spLocks noGrp="1"/>
          </p:cNvSpPr>
          <p:nvPr>
            <p:ph type="body" idx="1"/>
          </p:nvPr>
        </p:nvSpPr>
        <p:spPr>
          <a:xfrm>
            <a:off x="457200" y="1766888"/>
            <a:ext cx="7999413" cy="374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You can pass arguments to the constructor when you create an object:</a:t>
            </a:r>
            <a:endParaRPr sz="2800"/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/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r(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10.7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5.2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Constructors can be </a:t>
            </a:r>
            <a:r>
              <a:rPr lang="en-US">
                <a:solidFill>
                  <a:srgbClr val="FF0000"/>
                </a:solidFill>
              </a:rPr>
              <a:t>overloaded</a:t>
            </a:r>
            <a:endParaRPr/>
          </a:p>
          <a:p>
            <a:pPr marL="5715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Rectangle(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w,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len,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ar)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width = w;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length = len;</a:t>
            </a:r>
            <a:endParaRPr/>
          </a:p>
          <a:p>
            <a:pPr marL="5715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area = ar;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5715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r(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10.0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50.0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5715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More About Default Constructors</a:t>
            </a:r>
            <a:endParaRPr/>
          </a:p>
        </p:txBody>
      </p:sp>
      <p:sp>
        <p:nvSpPr>
          <p:cNvPr id="825" name="Google Shape;825;p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</a:t>
            </a:r>
            <a:r>
              <a:rPr lang="en-US" u="sng">
                <a:solidFill>
                  <a:srgbClr val="FF0000"/>
                </a:solidFill>
              </a:rPr>
              <a:t>all of a constructor's parameters </a:t>
            </a:r>
            <a:r>
              <a:rPr lang="en-US"/>
              <a:t>have default arguments, then it is a </a:t>
            </a:r>
            <a:r>
              <a:rPr lang="en-US">
                <a:solidFill>
                  <a:srgbClr val="FF0000"/>
                </a:solidFill>
              </a:rPr>
              <a:t>default constructor</a:t>
            </a:r>
            <a:r>
              <a:rPr lang="en-US"/>
              <a:t>. For example:</a:t>
            </a:r>
            <a:r>
              <a:rPr lang="en-US" sz="2800"/>
              <a:t/>
            </a:r>
            <a:br>
              <a:rPr lang="en-US" sz="2800"/>
            </a:b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Rectangle(double len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double wid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length = len; 	width = wid;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Creating an object and </a:t>
            </a:r>
            <a:r>
              <a:rPr lang="en-US">
                <a:solidFill>
                  <a:srgbClr val="0070C0"/>
                </a:solidFill>
              </a:rPr>
              <a:t>passing no arguments </a:t>
            </a:r>
            <a:r>
              <a:rPr lang="en-US"/>
              <a:t>will cause this constructor to execute: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r;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Cannot create </a:t>
            </a:r>
            <a:r>
              <a:rPr lang="en-US">
                <a:solidFill>
                  <a:srgbClr val="0070C0"/>
                </a:solidFill>
              </a:rPr>
              <a:t>multiple default constructors </a:t>
            </a:r>
            <a:r>
              <a:rPr lang="en-US"/>
              <a:t>-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ERROR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More About Default Constructors</a:t>
            </a:r>
            <a:endParaRPr/>
          </a:p>
        </p:txBody>
      </p:sp>
      <p:sp>
        <p:nvSpPr>
          <p:cNvPr id="831" name="Google Shape;831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Rectangle(double len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double wid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length = len; 	width = wid;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Creating an object and </a:t>
            </a:r>
            <a:r>
              <a:rPr lang="en-US">
                <a:solidFill>
                  <a:srgbClr val="0070C0"/>
                </a:solidFill>
              </a:rPr>
              <a:t>passing no arguments </a:t>
            </a:r>
            <a:r>
              <a:rPr lang="en-US"/>
              <a:t>will cause this constructor to execute: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(10.0);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r2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(10.0, 2.0);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All three cause the </a:t>
            </a:r>
            <a:r>
              <a:rPr lang="en-US" u="sng">
                <a:solidFill>
                  <a:srgbClr val="0070C0"/>
                </a:solidFill>
              </a:rPr>
              <a:t>same constructor to execute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More About Default Constructors</a:t>
            </a: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Rectangle(double len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 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double wid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= 0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length = len; 	width = wid;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Creating an object and </a:t>
            </a:r>
            <a:r>
              <a:rPr lang="en-US">
                <a:solidFill>
                  <a:srgbClr val="0070C0"/>
                </a:solidFill>
              </a:rPr>
              <a:t>passing no arguments </a:t>
            </a:r>
            <a:r>
              <a:rPr lang="en-US"/>
              <a:t>will cause this constructor to execute: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(10.0);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r2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(10.0, 2.0);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All three cause the </a:t>
            </a:r>
            <a:r>
              <a:rPr lang="en-US" u="sng">
                <a:solidFill>
                  <a:srgbClr val="0070C0"/>
                </a:solidFill>
              </a:rPr>
              <a:t>same constructor to execute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1651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8" name="Google Shape;838;p54"/>
          <p:cNvSpPr/>
          <p:nvPr/>
        </p:nvSpPr>
        <p:spPr>
          <a:xfrm>
            <a:off x="4191000" y="2286000"/>
            <a:ext cx="4953000" cy="2971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this constructor, cannot create any other constructor with 0,1 or 2 parameters.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then the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compiler cannot differentiate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decide which one to call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Classes with No Default Constructor</a:t>
            </a:r>
            <a:endParaRPr/>
          </a:p>
        </p:txBody>
      </p:sp>
      <p:sp>
        <p:nvSpPr>
          <p:cNvPr id="844" name="Google Shape;844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When </a:t>
            </a:r>
            <a:r>
              <a:rPr lang="en-US">
                <a:solidFill>
                  <a:srgbClr val="0070C0"/>
                </a:solidFill>
              </a:rPr>
              <a:t>all of a class's constructors require arguments</a:t>
            </a:r>
            <a:r>
              <a:rPr lang="en-US"/>
              <a:t>, then the class has </a:t>
            </a:r>
            <a:r>
              <a:rPr lang="en-US">
                <a:solidFill>
                  <a:srgbClr val="FF0000"/>
                </a:solidFill>
              </a:rPr>
              <a:t>NO default constructor</a:t>
            </a:r>
            <a:r>
              <a:rPr lang="en-US"/>
              <a:t>.</a:t>
            </a:r>
            <a:br>
              <a:rPr lang="en-US"/>
            </a:b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When this is the case, you </a:t>
            </a:r>
            <a:r>
              <a:rPr lang="en-US">
                <a:solidFill>
                  <a:srgbClr val="0070C0"/>
                </a:solidFill>
              </a:rPr>
              <a:t>must pass the required arguments</a:t>
            </a:r>
            <a:r>
              <a:rPr lang="en-US"/>
              <a:t> to the constructor when creating an object.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Destructors</a:t>
            </a:r>
            <a:endParaRPr/>
          </a:p>
        </p:txBody>
      </p:sp>
      <p:sp>
        <p:nvSpPr>
          <p:cNvPr id="853" name="Google Shape;853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Member function </a:t>
            </a:r>
            <a:r>
              <a:rPr lang="en-US">
                <a:solidFill>
                  <a:srgbClr val="0070C0"/>
                </a:solidFill>
              </a:rPr>
              <a:t>automatically </a:t>
            </a:r>
            <a:r>
              <a:rPr lang="en-US"/>
              <a:t>called when an </a:t>
            </a:r>
            <a:r>
              <a:rPr lang="en-US">
                <a:solidFill>
                  <a:srgbClr val="0070C0"/>
                </a:solidFill>
              </a:rPr>
              <a:t>object is destroyed</a:t>
            </a:r>
            <a:endParaRPr/>
          </a:p>
          <a:p>
            <a:pPr marL="342900" lvl="0" indent="-1905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Destructor name is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-US"/>
              <a:t>classname, </a:t>
            </a:r>
            <a:r>
              <a:rPr lang="en-US" i="1"/>
              <a:t>e.g.</a:t>
            </a:r>
            <a:r>
              <a:rPr lang="en-US"/>
              <a:t>,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~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endParaRPr b="1"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Has </a:t>
            </a:r>
            <a:r>
              <a:rPr lang="en-US">
                <a:solidFill>
                  <a:srgbClr val="0070C0"/>
                </a:solidFill>
              </a:rPr>
              <a:t>no return type</a:t>
            </a:r>
            <a:r>
              <a:rPr lang="en-US"/>
              <a:t>; takes </a:t>
            </a:r>
            <a:r>
              <a:rPr lang="en-US">
                <a:solidFill>
                  <a:srgbClr val="0070C0"/>
                </a:solidFill>
              </a:rPr>
              <a:t>no arguments</a:t>
            </a:r>
            <a:endParaRPr/>
          </a:p>
          <a:p>
            <a:pPr marL="342900" lvl="0" indent="-1905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Only one destructor per class, </a:t>
            </a:r>
            <a:r>
              <a:rPr lang="en-US" i="1"/>
              <a:t>i.e.</a:t>
            </a:r>
            <a:r>
              <a:rPr lang="en-US"/>
              <a:t>, it </a:t>
            </a:r>
            <a:r>
              <a:rPr lang="en-US">
                <a:solidFill>
                  <a:srgbClr val="0070C0"/>
                </a:solidFill>
              </a:rPr>
              <a:t>cannot be overloaded</a:t>
            </a:r>
            <a:endParaRPr/>
          </a:p>
          <a:p>
            <a:pPr marL="342900" lvl="0" indent="-342900" algn="l" rtl="0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constructor allocates dynamic memory, destructor should release it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71600"/>
            <a:ext cx="879792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 </a:t>
            </a:r>
            <a:r>
              <a:rPr lang="en-US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InventoryItem.h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/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58"/>
          <p:cNvPicPr preferRelativeResize="0"/>
          <p:nvPr/>
        </p:nvPicPr>
        <p:blipFill rotWithShape="1">
          <a:blip r:embed="rId3">
            <a:alphaModFix/>
          </a:blip>
          <a:srcRect b="36876"/>
          <a:stretch/>
        </p:blipFill>
        <p:spPr>
          <a:xfrm>
            <a:off x="469900" y="1473200"/>
            <a:ext cx="8031163" cy="4389438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8"/>
          <p:cNvSpPr/>
          <p:nvPr/>
        </p:nvSpPr>
        <p:spPr>
          <a:xfrm>
            <a:off x="304800" y="152400"/>
            <a:ext cx="7743825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</a:t>
            </a:r>
            <a:r>
              <a:rPr lang="en-US" sz="3300" b="1" i="0" u="none" strike="noStrike" cap="none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InventoryItem.h</a:t>
            </a:r>
            <a:r>
              <a:rPr lang="en-US" sz="33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8"/>
          <p:cNvSpPr/>
          <p:nvPr/>
        </p:nvSpPr>
        <p:spPr>
          <a:xfrm>
            <a:off x="7162800" y="5848350"/>
            <a:ext cx="13382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(continued)</a:t>
            </a:r>
            <a:endParaRPr sz="18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Constructors, Destructors, and Dynamically Allocated Objects</a:t>
            </a:r>
            <a:endParaRPr/>
          </a:p>
        </p:txBody>
      </p:sp>
      <p:sp>
        <p:nvSpPr>
          <p:cNvPr id="872" name="Google Shape;872;p59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305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When an object is </a:t>
            </a:r>
            <a:r>
              <a:rPr lang="en-US">
                <a:solidFill>
                  <a:srgbClr val="0070C0"/>
                </a:solidFill>
              </a:rPr>
              <a:t>dynamically allocated </a:t>
            </a:r>
            <a:r>
              <a:rPr lang="en-US"/>
              <a:t>with the </a:t>
            </a:r>
            <a:r>
              <a:rPr lang="en-US">
                <a:solidFill>
                  <a:srgbClr val="0070C0"/>
                </a:solidFill>
              </a:rPr>
              <a:t>new</a:t>
            </a:r>
            <a:r>
              <a:rPr lang="en-US"/>
              <a:t> operator, its constructor executes: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Rectangle *r =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Rectangle(10, 20);</a:t>
            </a:r>
            <a:r>
              <a:rPr lang="en-US" b="1"/>
              <a:t/>
            </a:r>
            <a:br>
              <a:rPr lang="en-US" b="1"/>
            </a:br>
            <a:endParaRPr b="1"/>
          </a:p>
          <a:p>
            <a:pPr marL="34290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When the object is </a:t>
            </a:r>
            <a:r>
              <a:rPr lang="en-US">
                <a:solidFill>
                  <a:srgbClr val="0070C0"/>
                </a:solidFill>
              </a:rPr>
              <a:t>destroyed</a:t>
            </a:r>
            <a:r>
              <a:rPr lang="en-US"/>
              <a:t>, its destructor executes:</a:t>
            </a:r>
            <a:r>
              <a:rPr lang="en-US" sz="2800"/>
              <a:t/>
            </a:r>
            <a:br>
              <a:rPr lang="en-US" sz="2800"/>
            </a:br>
            <a:r>
              <a:rPr lang="en-US" sz="2800"/>
              <a:t/>
            </a:r>
            <a:br>
              <a:rPr lang="en-US" sz="2800"/>
            </a:b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r;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 txBox="1">
            <a:spLocks noGrp="1"/>
          </p:cNvSpPr>
          <p:nvPr>
            <p:ph type="title"/>
          </p:nvPr>
        </p:nvSpPr>
        <p:spPr>
          <a:xfrm>
            <a:off x="463550" y="204788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Objects Interact with Each Other</a:t>
            </a:r>
            <a:endParaRPr/>
          </a:p>
        </p:txBody>
      </p:sp>
      <p:pic>
        <p:nvPicPr>
          <p:cNvPr id="262" name="Google Shape;26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141" t="20288" r="8819" b="19191"/>
          <a:stretch/>
        </p:blipFill>
        <p:spPr>
          <a:xfrm>
            <a:off x="3317875" y="4603750"/>
            <a:ext cx="31591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/>
          <p:cNvPicPr preferRelativeResize="0"/>
          <p:nvPr/>
        </p:nvPicPr>
        <p:blipFill rotWithShape="1">
          <a:blip r:embed="rId4">
            <a:alphaModFix/>
          </a:blip>
          <a:srcRect l="12705" t="7979" r="4360" b="6246"/>
          <a:stretch/>
        </p:blipFill>
        <p:spPr>
          <a:xfrm>
            <a:off x="628650" y="1585913"/>
            <a:ext cx="2667000" cy="243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/>
          <p:cNvPicPr preferRelativeResize="0"/>
          <p:nvPr/>
        </p:nvPicPr>
        <p:blipFill rotWithShape="1">
          <a:blip r:embed="rId5">
            <a:alphaModFix/>
          </a:blip>
          <a:srcRect l="22307" t="2531" r="21539" b="8509"/>
          <a:stretch/>
        </p:blipFill>
        <p:spPr>
          <a:xfrm>
            <a:off x="6908800" y="1155700"/>
            <a:ext cx="177165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 txBox="1"/>
          <p:nvPr/>
        </p:nvSpPr>
        <p:spPr>
          <a:xfrm>
            <a:off x="666750" y="4025900"/>
            <a:ext cx="2590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3836988" y="6299200"/>
            <a:ext cx="2590800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Bank Account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6499225" y="4025900"/>
            <a:ext cx="2590800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65" idx="2"/>
            <a:endCxn id="262" idx="1"/>
          </p:cNvCxnSpPr>
          <p:nvPr/>
        </p:nvCxnSpPr>
        <p:spPr>
          <a:xfrm rot="-5400000" flipH="1">
            <a:off x="2147850" y="4310100"/>
            <a:ext cx="984300" cy="1355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69" name="Google Shape;269;p6"/>
          <p:cNvCxnSpPr/>
          <p:nvPr/>
        </p:nvCxnSpPr>
        <p:spPr>
          <a:xfrm flipH="1">
            <a:off x="3295588" y="2749550"/>
            <a:ext cx="3487800" cy="57300"/>
          </a:xfrm>
          <a:prstGeom prst="curvedConnector3">
            <a:avLst>
              <a:gd name="adj1" fmla="val 224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0" name="Google Shape;270;p6"/>
          <p:cNvCxnSpPr>
            <a:stCxn id="267" idx="2"/>
          </p:cNvCxnSpPr>
          <p:nvPr/>
        </p:nvCxnSpPr>
        <p:spPr>
          <a:xfrm rot="5400000">
            <a:off x="6719875" y="4627600"/>
            <a:ext cx="831900" cy="1317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71" name="Google Shape;271;p6"/>
          <p:cNvSpPr txBox="1"/>
          <p:nvPr/>
        </p:nvSpPr>
        <p:spPr>
          <a:xfrm>
            <a:off x="4143375" y="2254250"/>
            <a:ext cx="1978025" cy="46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Get Loan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388938" y="5059363"/>
            <a:ext cx="1978025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Deduct Zakat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7165975" y="5189538"/>
            <a:ext cx="197802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Deposit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6661150" y="5635625"/>
            <a:ext cx="197802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Withdraw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0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Only One Default Constructor                     and One Destructor</a:t>
            </a:r>
            <a:endParaRPr/>
          </a:p>
        </p:txBody>
      </p:sp>
      <p:sp>
        <p:nvSpPr>
          <p:cNvPr id="880" name="Google Shape;880;p60"/>
          <p:cNvSpPr txBox="1">
            <a:spLocks noGrp="1"/>
          </p:cNvSpPr>
          <p:nvPr>
            <p:ph type="body" idx="1"/>
          </p:nvPr>
        </p:nvSpPr>
        <p:spPr>
          <a:xfrm>
            <a:off x="304800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0070C0"/>
                </a:solidFill>
              </a:rPr>
              <a:t>Do not provide more than one default constructor </a:t>
            </a:r>
            <a:r>
              <a:rPr lang="en-US"/>
              <a:t>for a class: one that takes no arguments and one that has default arguments for all parameters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r>
              <a:rPr lang="en-US"/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Square();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r>
              <a:rPr lang="en-US"/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Square(int = 0);  // will not compile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Since a destructor takes no arguments, there can only be </a:t>
            </a:r>
            <a:r>
              <a:rPr lang="en-US">
                <a:solidFill>
                  <a:srgbClr val="0070C0"/>
                </a:solidFill>
              </a:rPr>
              <a:t>one destructor for a class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Member Function Overloading</a:t>
            </a:r>
            <a:endParaRPr/>
          </a:p>
        </p:txBody>
      </p:sp>
      <p:sp>
        <p:nvSpPr>
          <p:cNvPr id="888" name="Google Shape;888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Non-constructor member functions can also be overloaded: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None/>
            </a:pPr>
            <a:r>
              <a:rPr lang="en-US"/>
              <a:t>	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void setCost(double);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void setCost(char *);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Must have </a:t>
            </a:r>
            <a:r>
              <a:rPr lang="en-US">
                <a:solidFill>
                  <a:srgbClr val="0070C0"/>
                </a:solidFill>
              </a:rPr>
              <a:t>unique parameter </a:t>
            </a:r>
            <a:r>
              <a:rPr lang="en-US"/>
              <a:t>lists, like overloaded constructors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Constructors and Destructors Are Called </a:t>
            </a:r>
            <a:endParaRPr/>
          </a:p>
        </p:txBody>
      </p:sp>
      <p:sp>
        <p:nvSpPr>
          <p:cNvPr id="896" name="Google Shape;896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Constructors and destructors called </a:t>
            </a:r>
            <a:r>
              <a:rPr lang="en-US">
                <a:solidFill>
                  <a:srgbClr val="0070C0"/>
                </a:solidFill>
              </a:rPr>
              <a:t>automatically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FF0000"/>
                </a:solidFill>
              </a:rPr>
              <a:t>Global scope objects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Constructors called before any other function (including main)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Destructors called when main terminates (or exit function called)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FF0000"/>
                </a:solidFill>
              </a:rPr>
              <a:t>Local scope objects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Constructors called when objects are defined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Destructors called when objects leave scope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63"/>
          <p:cNvGrpSpPr/>
          <p:nvPr/>
        </p:nvGrpSpPr>
        <p:grpSpPr>
          <a:xfrm>
            <a:off x="609600" y="288925"/>
            <a:ext cx="8153400" cy="1504950"/>
            <a:chOff x="0" y="2244"/>
            <a:chExt cx="3072" cy="374"/>
          </a:xfrm>
        </p:grpSpPr>
        <p:sp>
          <p:nvSpPr>
            <p:cNvPr id="903" name="Google Shape;903;p63"/>
            <p:cNvSpPr/>
            <p:nvPr/>
          </p:nvSpPr>
          <p:spPr>
            <a:xfrm>
              <a:off x="0" y="2345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3"/>
            <p:cNvSpPr/>
            <p:nvPr/>
          </p:nvSpPr>
          <p:spPr>
            <a:xfrm>
              <a:off x="0" y="224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7	</a:t>
              </a:r>
              <a:r>
                <a:rPr lang="en-US" sz="16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CreateAndDestroy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05" name="Google Shape;905;p63"/>
          <p:cNvGrpSpPr/>
          <p:nvPr/>
        </p:nvGrpSpPr>
        <p:grpSpPr>
          <a:xfrm>
            <a:off x="609600" y="549275"/>
            <a:ext cx="8153400" cy="1503363"/>
            <a:chOff x="0" y="2618"/>
            <a:chExt cx="3072" cy="374"/>
          </a:xfrm>
        </p:grpSpPr>
        <p:sp>
          <p:nvSpPr>
            <p:cNvPr id="906" name="Google Shape;906;p63"/>
            <p:cNvSpPr/>
            <p:nvPr/>
          </p:nvSpPr>
          <p:spPr>
            <a:xfrm>
              <a:off x="0" y="2719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0" y="261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8	</a:t>
              </a:r>
              <a:r>
                <a:rPr lang="en-US" sz="16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public: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08" name="Google Shape;908;p63"/>
          <p:cNvGrpSpPr/>
          <p:nvPr/>
        </p:nvGrpSpPr>
        <p:grpSpPr>
          <a:xfrm>
            <a:off x="609600" y="808038"/>
            <a:ext cx="8153400" cy="1504950"/>
            <a:chOff x="0" y="2992"/>
            <a:chExt cx="3072" cy="374"/>
          </a:xfrm>
        </p:grpSpPr>
        <p:sp>
          <p:nvSpPr>
            <p:cNvPr id="909" name="Google Shape;909;p63"/>
            <p:cNvSpPr/>
            <p:nvPr/>
          </p:nvSpPr>
          <p:spPr>
            <a:xfrm>
              <a:off x="0" y="3093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9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CreateAndDestroy( int );  </a:t>
              </a:r>
              <a:r>
                <a:rPr lang="en-US" sz="16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constructor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11" name="Google Shape;911;p63"/>
          <p:cNvGrpSpPr/>
          <p:nvPr/>
        </p:nvGrpSpPr>
        <p:grpSpPr>
          <a:xfrm>
            <a:off x="609600" y="1066800"/>
            <a:ext cx="8153400" cy="1504950"/>
            <a:chOff x="0" y="3366"/>
            <a:chExt cx="3072" cy="374"/>
          </a:xfrm>
        </p:grpSpPr>
        <p:sp>
          <p:nvSpPr>
            <p:cNvPr id="912" name="Google Shape;912;p63"/>
            <p:cNvSpPr/>
            <p:nvPr/>
          </p:nvSpPr>
          <p:spPr>
            <a:xfrm>
              <a:off x="0" y="3467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10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~CreateAndDestroy();      </a:t>
              </a:r>
              <a:r>
                <a:rPr lang="en-US" sz="16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destructor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14" name="Google Shape;914;p63"/>
          <p:cNvGrpSpPr/>
          <p:nvPr/>
        </p:nvGrpSpPr>
        <p:grpSpPr>
          <a:xfrm>
            <a:off x="609600" y="1325563"/>
            <a:ext cx="8153400" cy="1504950"/>
            <a:chOff x="0" y="3740"/>
            <a:chExt cx="3072" cy="374"/>
          </a:xfrm>
        </p:grpSpPr>
        <p:sp>
          <p:nvSpPr>
            <p:cNvPr id="915" name="Google Shape;915;p63"/>
            <p:cNvSpPr/>
            <p:nvPr/>
          </p:nvSpPr>
          <p:spPr>
            <a:xfrm>
              <a:off x="0" y="3841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11	</a:t>
              </a:r>
              <a:r>
                <a:rPr lang="en-US" sz="16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private: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17" name="Google Shape;917;p63"/>
          <p:cNvGrpSpPr/>
          <p:nvPr/>
        </p:nvGrpSpPr>
        <p:grpSpPr>
          <a:xfrm>
            <a:off x="609600" y="1585913"/>
            <a:ext cx="8153400" cy="1503362"/>
            <a:chOff x="0" y="4114"/>
            <a:chExt cx="3072" cy="374"/>
          </a:xfrm>
        </p:grpSpPr>
        <p:sp>
          <p:nvSpPr>
            <p:cNvPr id="918" name="Google Shape;918;p63"/>
            <p:cNvSpPr/>
            <p:nvPr/>
          </p:nvSpPr>
          <p:spPr>
            <a:xfrm>
              <a:off x="0" y="4215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3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12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6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data;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20" name="Google Shape;920;p63"/>
          <p:cNvGrpSpPr/>
          <p:nvPr/>
        </p:nvGrpSpPr>
        <p:grpSpPr>
          <a:xfrm>
            <a:off x="609600" y="1844675"/>
            <a:ext cx="8153400" cy="1184275"/>
            <a:chOff x="0" y="4488"/>
            <a:chExt cx="3072" cy="374"/>
          </a:xfrm>
        </p:grpSpPr>
        <p:sp>
          <p:nvSpPr>
            <p:cNvPr id="921" name="Google Shape;921;p63"/>
            <p:cNvSpPr/>
            <p:nvPr/>
          </p:nvSpPr>
          <p:spPr>
            <a:xfrm>
              <a:off x="0" y="4589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3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13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23" name="Google Shape;923;p63"/>
          <p:cNvGrpSpPr/>
          <p:nvPr/>
        </p:nvGrpSpPr>
        <p:grpSpPr>
          <a:xfrm>
            <a:off x="609600" y="2103438"/>
            <a:ext cx="8153400" cy="925512"/>
            <a:chOff x="0" y="4862"/>
            <a:chExt cx="3072" cy="374"/>
          </a:xfrm>
        </p:grpSpPr>
        <p:sp>
          <p:nvSpPr>
            <p:cNvPr id="924" name="Google Shape;924;p63"/>
            <p:cNvSpPr/>
            <p:nvPr/>
          </p:nvSpPr>
          <p:spPr>
            <a:xfrm>
              <a:off x="0" y="4963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3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14	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26" name="Google Shape;926;p63"/>
          <p:cNvGrpSpPr/>
          <p:nvPr/>
        </p:nvGrpSpPr>
        <p:grpSpPr>
          <a:xfrm>
            <a:off x="609600" y="2362200"/>
            <a:ext cx="8153400" cy="742950"/>
            <a:chOff x="0" y="5236"/>
            <a:chExt cx="3072" cy="374"/>
          </a:xfrm>
        </p:grpSpPr>
        <p:sp>
          <p:nvSpPr>
            <p:cNvPr id="927" name="Google Shape;927;p63"/>
            <p:cNvSpPr/>
            <p:nvPr/>
          </p:nvSpPr>
          <p:spPr>
            <a:xfrm>
              <a:off x="0" y="5337"/>
              <a:ext cx="76" cy="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3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15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#endif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29" name="Google Shape;929;p63"/>
          <p:cNvGrpSpPr/>
          <p:nvPr/>
        </p:nvGrpSpPr>
        <p:grpSpPr>
          <a:xfrm>
            <a:off x="602056" y="2919302"/>
            <a:ext cx="8001000" cy="381000"/>
            <a:chOff x="0" y="2992"/>
            <a:chExt cx="3072" cy="374"/>
          </a:xfrm>
        </p:grpSpPr>
        <p:sp>
          <p:nvSpPr>
            <p:cNvPr id="930" name="Google Shape;930;p63"/>
            <p:cNvSpPr/>
            <p:nvPr/>
          </p:nvSpPr>
          <p:spPr>
            <a:xfrm>
              <a:off x="0" y="3013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3"/>
            <p:cNvSpPr/>
            <p:nvPr/>
          </p:nvSpPr>
          <p:spPr>
            <a:xfrm>
              <a:off x="0" y="299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24	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32" name="Google Shape;932;p63"/>
          <p:cNvGrpSpPr/>
          <p:nvPr/>
        </p:nvGrpSpPr>
        <p:grpSpPr>
          <a:xfrm>
            <a:off x="602056" y="3300302"/>
            <a:ext cx="8001000" cy="381000"/>
            <a:chOff x="0" y="3366"/>
            <a:chExt cx="3072" cy="374"/>
          </a:xfrm>
        </p:grpSpPr>
        <p:sp>
          <p:nvSpPr>
            <p:cNvPr id="933" name="Google Shape;933;p63"/>
            <p:cNvSpPr/>
            <p:nvPr/>
          </p:nvSpPr>
          <p:spPr>
            <a:xfrm>
              <a:off x="0" y="3387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25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CreateAndDestroy::CreateAndDestroy( </a:t>
              </a:r>
              <a:r>
                <a:rPr lang="en-US" sz="16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value 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35" name="Google Shape;935;p63"/>
          <p:cNvGrpSpPr/>
          <p:nvPr/>
        </p:nvGrpSpPr>
        <p:grpSpPr>
          <a:xfrm>
            <a:off x="602056" y="3681302"/>
            <a:ext cx="8001000" cy="381000"/>
            <a:chOff x="0" y="3740"/>
            <a:chExt cx="3072" cy="374"/>
          </a:xfrm>
        </p:grpSpPr>
        <p:sp>
          <p:nvSpPr>
            <p:cNvPr id="936" name="Google Shape;936;p63"/>
            <p:cNvSpPr/>
            <p:nvPr/>
          </p:nvSpPr>
          <p:spPr>
            <a:xfrm>
              <a:off x="0" y="3761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26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38" name="Google Shape;938;p63"/>
          <p:cNvGrpSpPr/>
          <p:nvPr/>
        </p:nvGrpSpPr>
        <p:grpSpPr>
          <a:xfrm>
            <a:off x="602056" y="4062302"/>
            <a:ext cx="8001000" cy="381000"/>
            <a:chOff x="0" y="4114"/>
            <a:chExt cx="3072" cy="374"/>
          </a:xfrm>
        </p:grpSpPr>
        <p:sp>
          <p:nvSpPr>
            <p:cNvPr id="939" name="Google Shape;939;p63"/>
            <p:cNvSpPr/>
            <p:nvPr/>
          </p:nvSpPr>
          <p:spPr>
            <a:xfrm>
              <a:off x="0" y="4135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27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data = value;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41" name="Google Shape;941;p63"/>
          <p:cNvGrpSpPr/>
          <p:nvPr/>
        </p:nvGrpSpPr>
        <p:grpSpPr>
          <a:xfrm>
            <a:off x="602056" y="4443302"/>
            <a:ext cx="8001000" cy="381000"/>
            <a:chOff x="0" y="4488"/>
            <a:chExt cx="3072" cy="374"/>
          </a:xfrm>
        </p:grpSpPr>
        <p:sp>
          <p:nvSpPr>
            <p:cNvPr id="942" name="Google Shape;942;p63"/>
            <p:cNvSpPr/>
            <p:nvPr/>
          </p:nvSpPr>
          <p:spPr>
            <a:xfrm>
              <a:off x="0" y="4509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28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"Object " &lt;&lt; data &lt;&lt; "   constructor";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44" name="Google Shape;944;p63"/>
          <p:cNvGrpSpPr/>
          <p:nvPr/>
        </p:nvGrpSpPr>
        <p:grpSpPr>
          <a:xfrm>
            <a:off x="602056" y="4824302"/>
            <a:ext cx="8000999" cy="381000"/>
            <a:chOff x="0" y="4862"/>
            <a:chExt cx="3072" cy="374"/>
          </a:xfrm>
        </p:grpSpPr>
        <p:sp>
          <p:nvSpPr>
            <p:cNvPr id="945" name="Google Shape;945;p63"/>
            <p:cNvSpPr/>
            <p:nvPr/>
          </p:nvSpPr>
          <p:spPr>
            <a:xfrm>
              <a:off x="0" y="4883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29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47" name="Google Shape;947;p63"/>
          <p:cNvGrpSpPr/>
          <p:nvPr/>
        </p:nvGrpSpPr>
        <p:grpSpPr>
          <a:xfrm>
            <a:off x="602056" y="5205302"/>
            <a:ext cx="8001000" cy="381000"/>
            <a:chOff x="0" y="5236"/>
            <a:chExt cx="3072" cy="374"/>
          </a:xfrm>
        </p:grpSpPr>
        <p:sp>
          <p:nvSpPr>
            <p:cNvPr id="948" name="Google Shape;948;p63"/>
            <p:cNvSpPr/>
            <p:nvPr/>
          </p:nvSpPr>
          <p:spPr>
            <a:xfrm>
              <a:off x="0" y="5257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30	</a:t>
              </a: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50" name="Google Shape;950;p63"/>
          <p:cNvGrpSpPr/>
          <p:nvPr/>
        </p:nvGrpSpPr>
        <p:grpSpPr>
          <a:xfrm>
            <a:off x="602056" y="5586302"/>
            <a:ext cx="8000999" cy="381000"/>
            <a:chOff x="0" y="5610"/>
            <a:chExt cx="3072" cy="374"/>
          </a:xfrm>
        </p:grpSpPr>
        <p:sp>
          <p:nvSpPr>
            <p:cNvPr id="951" name="Google Shape;951;p63"/>
            <p:cNvSpPr/>
            <p:nvPr/>
          </p:nvSpPr>
          <p:spPr>
            <a:xfrm>
              <a:off x="0" y="5631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3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31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CreateAndDestroy::~CreateAndDestroy()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53" name="Google Shape;953;p63"/>
          <p:cNvGrpSpPr/>
          <p:nvPr/>
        </p:nvGrpSpPr>
        <p:grpSpPr>
          <a:xfrm>
            <a:off x="609600" y="5967302"/>
            <a:ext cx="7993455" cy="381000"/>
            <a:chOff x="0" y="5984"/>
            <a:chExt cx="3072" cy="374"/>
          </a:xfrm>
        </p:grpSpPr>
        <p:sp>
          <p:nvSpPr>
            <p:cNvPr id="954" name="Google Shape;954;p63"/>
            <p:cNvSpPr/>
            <p:nvPr/>
          </p:nvSpPr>
          <p:spPr>
            <a:xfrm>
              <a:off x="0" y="6005"/>
              <a:ext cx="85" cy="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32	</a:t>
              </a:r>
              <a:r>
                <a:rPr lang="en-US" sz="16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{ cout &lt;&lt; "Object " &lt;&lt; data &lt;&lt; "   destructor " &lt;&lt; endl; 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56" name="Google Shape;956;p63"/>
          <p:cNvGrpSpPr/>
          <p:nvPr/>
        </p:nvGrpSpPr>
        <p:grpSpPr>
          <a:xfrm>
            <a:off x="4640656" y="3621810"/>
            <a:ext cx="3810000" cy="2366963"/>
            <a:chOff x="3216" y="2400"/>
            <a:chExt cx="2400" cy="1491"/>
          </a:xfrm>
        </p:grpSpPr>
        <p:sp>
          <p:nvSpPr>
            <p:cNvPr id="957" name="Google Shape;957;p63"/>
            <p:cNvSpPr txBox="1"/>
            <p:nvPr/>
          </p:nvSpPr>
          <p:spPr>
            <a:xfrm>
              <a:off x="3456" y="2400"/>
              <a:ext cx="2160" cy="523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Constructor and Destructor changed to print when they are called.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8" name="Google Shape;958;p63"/>
            <p:cNvCxnSpPr/>
            <p:nvPr/>
          </p:nvCxnSpPr>
          <p:spPr>
            <a:xfrm flipH="1">
              <a:off x="4368" y="2904"/>
              <a:ext cx="528" cy="987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59" name="Google Shape;959;p63"/>
            <p:cNvCxnSpPr/>
            <p:nvPr/>
          </p:nvCxnSpPr>
          <p:spPr>
            <a:xfrm flipH="1">
              <a:off x="3216" y="2736"/>
              <a:ext cx="240" cy="224"/>
            </a:xfrm>
            <a:prstGeom prst="straightConnector1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64"/>
          <p:cNvGrpSpPr/>
          <p:nvPr/>
        </p:nvGrpSpPr>
        <p:grpSpPr>
          <a:xfrm>
            <a:off x="0" y="2033588"/>
            <a:ext cx="6705600" cy="276225"/>
            <a:chOff x="0" y="3326"/>
            <a:chExt cx="3072" cy="453"/>
          </a:xfrm>
        </p:grpSpPr>
        <p:sp>
          <p:nvSpPr>
            <p:cNvPr id="966" name="Google Shape;966;p64"/>
            <p:cNvSpPr/>
            <p:nvPr/>
          </p:nvSpPr>
          <p:spPr>
            <a:xfrm>
              <a:off x="0" y="3326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0" y="336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42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68" name="Google Shape;968;p64"/>
          <p:cNvGrpSpPr/>
          <p:nvPr/>
        </p:nvGrpSpPr>
        <p:grpSpPr>
          <a:xfrm>
            <a:off x="0" y="2262188"/>
            <a:ext cx="6705600" cy="276225"/>
            <a:chOff x="0" y="3700"/>
            <a:chExt cx="3072" cy="453"/>
          </a:xfrm>
        </p:grpSpPr>
        <p:sp>
          <p:nvSpPr>
            <p:cNvPr id="969" name="Google Shape;969;p64"/>
            <p:cNvSpPr/>
            <p:nvPr/>
          </p:nvSpPr>
          <p:spPr>
            <a:xfrm>
              <a:off x="0" y="3700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0" y="374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43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create(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);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// prototype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71" name="Google Shape;971;p64"/>
          <p:cNvGrpSpPr/>
          <p:nvPr/>
        </p:nvGrpSpPr>
        <p:grpSpPr>
          <a:xfrm>
            <a:off x="0" y="2490788"/>
            <a:ext cx="6705600" cy="276225"/>
            <a:chOff x="0" y="4074"/>
            <a:chExt cx="3072" cy="453"/>
          </a:xfrm>
        </p:grpSpPr>
        <p:sp>
          <p:nvSpPr>
            <p:cNvPr id="972" name="Google Shape;972;p64"/>
            <p:cNvSpPr/>
            <p:nvPr/>
          </p:nvSpPr>
          <p:spPr>
            <a:xfrm>
              <a:off x="0" y="4074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0" y="411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74" name="Google Shape;974;p64"/>
          <p:cNvGrpSpPr/>
          <p:nvPr/>
        </p:nvGrpSpPr>
        <p:grpSpPr>
          <a:xfrm>
            <a:off x="0" y="2719388"/>
            <a:ext cx="6705600" cy="276225"/>
            <a:chOff x="0" y="4448"/>
            <a:chExt cx="3072" cy="453"/>
          </a:xfrm>
        </p:grpSpPr>
        <p:sp>
          <p:nvSpPr>
            <p:cNvPr id="975" name="Google Shape;975;p64"/>
            <p:cNvSpPr/>
            <p:nvPr/>
          </p:nvSpPr>
          <p:spPr>
            <a:xfrm>
              <a:off x="0" y="4448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0" y="448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45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CreateAndDestroy first( 1 );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global object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77" name="Google Shape;977;p64"/>
          <p:cNvGrpSpPr/>
          <p:nvPr/>
        </p:nvGrpSpPr>
        <p:grpSpPr>
          <a:xfrm>
            <a:off x="0" y="2947988"/>
            <a:ext cx="6705600" cy="276225"/>
            <a:chOff x="0" y="4822"/>
            <a:chExt cx="3072" cy="453"/>
          </a:xfrm>
        </p:grpSpPr>
        <p:sp>
          <p:nvSpPr>
            <p:cNvPr id="978" name="Google Shape;978;p64"/>
            <p:cNvSpPr/>
            <p:nvPr/>
          </p:nvSpPr>
          <p:spPr>
            <a:xfrm>
              <a:off x="0" y="4822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0" y="486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46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80" name="Google Shape;980;p64"/>
          <p:cNvGrpSpPr/>
          <p:nvPr/>
        </p:nvGrpSpPr>
        <p:grpSpPr>
          <a:xfrm>
            <a:off x="0" y="3176588"/>
            <a:ext cx="6705600" cy="276225"/>
            <a:chOff x="0" y="5196"/>
            <a:chExt cx="3072" cy="453"/>
          </a:xfrm>
        </p:grpSpPr>
        <p:sp>
          <p:nvSpPr>
            <p:cNvPr id="981" name="Google Shape;981;p64"/>
            <p:cNvSpPr/>
            <p:nvPr/>
          </p:nvSpPr>
          <p:spPr>
            <a:xfrm>
              <a:off x="0" y="5196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0" y="523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47	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main()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83" name="Google Shape;983;p64"/>
          <p:cNvGrpSpPr/>
          <p:nvPr/>
        </p:nvGrpSpPr>
        <p:grpSpPr>
          <a:xfrm>
            <a:off x="0" y="3405188"/>
            <a:ext cx="6705600" cy="276225"/>
            <a:chOff x="0" y="5570"/>
            <a:chExt cx="3072" cy="453"/>
          </a:xfrm>
        </p:grpSpPr>
        <p:sp>
          <p:nvSpPr>
            <p:cNvPr id="984" name="Google Shape;984;p64"/>
            <p:cNvSpPr/>
            <p:nvPr/>
          </p:nvSpPr>
          <p:spPr>
            <a:xfrm>
              <a:off x="0" y="5570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0" y="561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48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86" name="Google Shape;986;p64"/>
          <p:cNvGrpSpPr/>
          <p:nvPr/>
        </p:nvGrpSpPr>
        <p:grpSpPr>
          <a:xfrm>
            <a:off x="0" y="3633788"/>
            <a:ext cx="6705600" cy="276225"/>
            <a:chOff x="0" y="5944"/>
            <a:chExt cx="3072" cy="453"/>
          </a:xfrm>
        </p:grpSpPr>
        <p:sp>
          <p:nvSpPr>
            <p:cNvPr id="987" name="Google Shape;987;p64"/>
            <p:cNvSpPr/>
            <p:nvPr/>
          </p:nvSpPr>
          <p:spPr>
            <a:xfrm>
              <a:off x="0" y="5944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0" y="598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49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   (global created before main)" &lt;&lt; 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89" name="Google Shape;989;p64"/>
          <p:cNvGrpSpPr/>
          <p:nvPr/>
        </p:nvGrpSpPr>
        <p:grpSpPr>
          <a:xfrm>
            <a:off x="0" y="3862388"/>
            <a:ext cx="6705600" cy="276225"/>
            <a:chOff x="0" y="6318"/>
            <a:chExt cx="3072" cy="453"/>
          </a:xfrm>
        </p:grpSpPr>
        <p:sp>
          <p:nvSpPr>
            <p:cNvPr id="990" name="Google Shape;990;p64"/>
            <p:cNvSpPr/>
            <p:nvPr/>
          </p:nvSpPr>
          <p:spPr>
            <a:xfrm>
              <a:off x="0" y="6318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0" y="635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50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92" name="Google Shape;992;p64"/>
          <p:cNvGrpSpPr/>
          <p:nvPr/>
        </p:nvGrpSpPr>
        <p:grpSpPr>
          <a:xfrm>
            <a:off x="0" y="4090988"/>
            <a:ext cx="6705600" cy="276225"/>
            <a:chOff x="0" y="6692"/>
            <a:chExt cx="3072" cy="453"/>
          </a:xfrm>
        </p:grpSpPr>
        <p:sp>
          <p:nvSpPr>
            <p:cNvPr id="993" name="Google Shape;993;p64"/>
            <p:cNvSpPr/>
            <p:nvPr/>
          </p:nvSpPr>
          <p:spPr>
            <a:xfrm>
              <a:off x="0" y="6692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0" y="673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51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CreateAndDestroy second( 2 );      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local object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95" name="Google Shape;995;p64"/>
          <p:cNvGrpSpPr/>
          <p:nvPr/>
        </p:nvGrpSpPr>
        <p:grpSpPr>
          <a:xfrm>
            <a:off x="0" y="4319588"/>
            <a:ext cx="6705600" cy="276225"/>
            <a:chOff x="0" y="7066"/>
            <a:chExt cx="3072" cy="453"/>
          </a:xfrm>
        </p:grpSpPr>
        <p:sp>
          <p:nvSpPr>
            <p:cNvPr id="996" name="Google Shape;996;p64"/>
            <p:cNvSpPr/>
            <p:nvPr/>
          </p:nvSpPr>
          <p:spPr>
            <a:xfrm>
              <a:off x="0" y="7066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0" y="710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52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   (local in main)" &lt;&lt; 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0" y="4548188"/>
            <a:ext cx="6705600" cy="276225"/>
            <a:chOff x="0" y="7440"/>
            <a:chExt cx="3072" cy="453"/>
          </a:xfrm>
        </p:grpSpPr>
        <p:sp>
          <p:nvSpPr>
            <p:cNvPr id="999" name="Google Shape;999;p64"/>
            <p:cNvSpPr/>
            <p:nvPr/>
          </p:nvSpPr>
          <p:spPr>
            <a:xfrm>
              <a:off x="0" y="7440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0" y="748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53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01" name="Google Shape;1001;p64"/>
          <p:cNvGrpSpPr/>
          <p:nvPr/>
        </p:nvGrpSpPr>
        <p:grpSpPr>
          <a:xfrm>
            <a:off x="0" y="4776788"/>
            <a:ext cx="6705600" cy="276225"/>
            <a:chOff x="0" y="7814"/>
            <a:chExt cx="3072" cy="453"/>
          </a:xfrm>
        </p:grpSpPr>
        <p:sp>
          <p:nvSpPr>
            <p:cNvPr id="1002" name="Google Shape;1002;p64"/>
            <p:cNvSpPr/>
            <p:nvPr/>
          </p:nvSpPr>
          <p:spPr>
            <a:xfrm>
              <a:off x="0" y="7814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0" y="785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54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04" name="Google Shape;1004;p64"/>
          <p:cNvGrpSpPr/>
          <p:nvPr/>
        </p:nvGrpSpPr>
        <p:grpSpPr>
          <a:xfrm>
            <a:off x="0" y="5005388"/>
            <a:ext cx="6705600" cy="276225"/>
            <a:chOff x="0" y="8188"/>
            <a:chExt cx="3072" cy="453"/>
          </a:xfrm>
        </p:grpSpPr>
        <p:sp>
          <p:nvSpPr>
            <p:cNvPr id="1005" name="Google Shape;1005;p64"/>
            <p:cNvSpPr/>
            <p:nvPr/>
          </p:nvSpPr>
          <p:spPr>
            <a:xfrm>
              <a:off x="0" y="8188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4"/>
            <p:cNvSpPr/>
            <p:nvPr/>
          </p:nvSpPr>
          <p:spPr>
            <a:xfrm>
              <a:off x="0" y="822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55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07" name="Google Shape;1007;p64"/>
          <p:cNvGrpSpPr/>
          <p:nvPr/>
        </p:nvGrpSpPr>
        <p:grpSpPr>
          <a:xfrm>
            <a:off x="0" y="5212700"/>
            <a:ext cx="6705600" cy="276225"/>
            <a:chOff x="0" y="8562"/>
            <a:chExt cx="3072" cy="453"/>
          </a:xfrm>
        </p:grpSpPr>
        <p:sp>
          <p:nvSpPr>
            <p:cNvPr id="1008" name="Google Shape;1008;p64"/>
            <p:cNvSpPr/>
            <p:nvPr/>
          </p:nvSpPr>
          <p:spPr>
            <a:xfrm>
              <a:off x="0" y="8562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0" y="860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56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10" name="Google Shape;1010;p64"/>
          <p:cNvGrpSpPr/>
          <p:nvPr/>
        </p:nvGrpSpPr>
        <p:grpSpPr>
          <a:xfrm>
            <a:off x="0" y="5462588"/>
            <a:ext cx="6705600" cy="276225"/>
            <a:chOff x="0" y="8936"/>
            <a:chExt cx="3072" cy="453"/>
          </a:xfrm>
        </p:grpSpPr>
        <p:sp>
          <p:nvSpPr>
            <p:cNvPr id="1011" name="Google Shape;1011;p64"/>
            <p:cNvSpPr/>
            <p:nvPr/>
          </p:nvSpPr>
          <p:spPr>
            <a:xfrm>
              <a:off x="0" y="8936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0" y="897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57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create();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// call function to create objects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13" name="Google Shape;1013;p64"/>
          <p:cNvGrpSpPr/>
          <p:nvPr/>
        </p:nvGrpSpPr>
        <p:grpSpPr>
          <a:xfrm>
            <a:off x="0" y="5691188"/>
            <a:ext cx="6705600" cy="276225"/>
            <a:chOff x="0" y="9310"/>
            <a:chExt cx="3072" cy="453"/>
          </a:xfrm>
        </p:grpSpPr>
        <p:sp>
          <p:nvSpPr>
            <p:cNvPr id="1014" name="Google Shape;1014;p64"/>
            <p:cNvSpPr/>
            <p:nvPr/>
          </p:nvSpPr>
          <p:spPr>
            <a:xfrm>
              <a:off x="0" y="9310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4"/>
            <p:cNvSpPr/>
            <p:nvPr/>
          </p:nvSpPr>
          <p:spPr>
            <a:xfrm>
              <a:off x="0" y="9350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58	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16" name="Google Shape;1016;p64"/>
          <p:cNvGrpSpPr/>
          <p:nvPr/>
        </p:nvGrpSpPr>
        <p:grpSpPr>
          <a:xfrm>
            <a:off x="0" y="5919788"/>
            <a:ext cx="6705600" cy="276225"/>
            <a:chOff x="0" y="9684"/>
            <a:chExt cx="3072" cy="453"/>
          </a:xfrm>
        </p:grpSpPr>
        <p:sp>
          <p:nvSpPr>
            <p:cNvPr id="1017" name="Google Shape;1017;p64"/>
            <p:cNvSpPr/>
            <p:nvPr/>
          </p:nvSpPr>
          <p:spPr>
            <a:xfrm>
              <a:off x="0" y="9684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4"/>
            <p:cNvSpPr/>
            <p:nvPr/>
          </p:nvSpPr>
          <p:spPr>
            <a:xfrm>
              <a:off x="0" y="9724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59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CreateAndDestroy fourth( 4 );      </a:t>
              </a:r>
              <a:r>
                <a:rPr lang="en-US" sz="1200" b="1" i="0" u="none" strike="noStrike" cap="none">
                  <a:solidFill>
                    <a:srgbClr val="33CC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// local object</a:t>
              </a: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19" name="Google Shape;1019;p64"/>
          <p:cNvGrpSpPr/>
          <p:nvPr/>
        </p:nvGrpSpPr>
        <p:grpSpPr>
          <a:xfrm>
            <a:off x="0" y="6148388"/>
            <a:ext cx="6705600" cy="276225"/>
            <a:chOff x="0" y="10058"/>
            <a:chExt cx="3072" cy="453"/>
          </a:xfrm>
        </p:grpSpPr>
        <p:sp>
          <p:nvSpPr>
            <p:cNvPr id="1020" name="Google Shape;1020;p64"/>
            <p:cNvSpPr/>
            <p:nvPr/>
          </p:nvSpPr>
          <p:spPr>
            <a:xfrm>
              <a:off x="0" y="10058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0" y="10098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60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cout &lt;&lt; "   (local in main)" &lt;&lt; endl;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22" name="Google Shape;1022;p64"/>
          <p:cNvGrpSpPr/>
          <p:nvPr/>
        </p:nvGrpSpPr>
        <p:grpSpPr>
          <a:xfrm>
            <a:off x="0" y="6376988"/>
            <a:ext cx="6705600" cy="276225"/>
            <a:chOff x="0" y="10432"/>
            <a:chExt cx="3072" cy="453"/>
          </a:xfrm>
        </p:grpSpPr>
        <p:sp>
          <p:nvSpPr>
            <p:cNvPr id="1023" name="Google Shape;1023;p64"/>
            <p:cNvSpPr/>
            <p:nvPr/>
          </p:nvSpPr>
          <p:spPr>
            <a:xfrm>
              <a:off x="0" y="10432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4"/>
            <p:cNvSpPr/>
            <p:nvPr/>
          </p:nvSpPr>
          <p:spPr>
            <a:xfrm>
              <a:off x="0" y="10472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61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US" sz="1200" b="1" i="0" u="none" strike="noStrike" cap="none">
                  <a:solidFill>
                    <a:srgbClr val="275A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return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0;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25" name="Google Shape;1025;p64"/>
          <p:cNvGrpSpPr/>
          <p:nvPr/>
        </p:nvGrpSpPr>
        <p:grpSpPr>
          <a:xfrm>
            <a:off x="0" y="6605588"/>
            <a:ext cx="6705600" cy="276225"/>
            <a:chOff x="0" y="10806"/>
            <a:chExt cx="3072" cy="453"/>
          </a:xfrm>
        </p:grpSpPr>
        <p:sp>
          <p:nvSpPr>
            <p:cNvPr id="1026" name="Google Shape;1026;p64"/>
            <p:cNvSpPr/>
            <p:nvPr/>
          </p:nvSpPr>
          <p:spPr>
            <a:xfrm>
              <a:off x="0" y="10806"/>
              <a:ext cx="85" cy="4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4"/>
            <p:cNvSpPr/>
            <p:nvPr/>
          </p:nvSpPr>
          <p:spPr>
            <a:xfrm>
              <a:off x="0" y="10846"/>
              <a:ext cx="3072" cy="37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4D8D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	62	</a:t>
              </a:r>
              <a:r>
                <a:rPr lang="en-US"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28" name="Google Shape;1028;p64"/>
          <p:cNvGrpSpPr/>
          <p:nvPr/>
        </p:nvGrpSpPr>
        <p:grpSpPr>
          <a:xfrm>
            <a:off x="3657600" y="-1"/>
            <a:ext cx="5486400" cy="2771945"/>
            <a:chOff x="0" y="-40"/>
            <a:chExt cx="3072" cy="4941"/>
          </a:xfrm>
        </p:grpSpPr>
        <p:grpSp>
          <p:nvGrpSpPr>
            <p:cNvPr id="1029" name="Google Shape;1029;p64"/>
            <p:cNvGrpSpPr/>
            <p:nvPr/>
          </p:nvGrpSpPr>
          <p:grpSpPr>
            <a:xfrm>
              <a:off x="0" y="-40"/>
              <a:ext cx="3072" cy="453"/>
              <a:chOff x="0" y="-40"/>
              <a:chExt cx="3072" cy="453"/>
            </a:xfrm>
          </p:grpSpPr>
          <p:sp>
            <p:nvSpPr>
              <p:cNvPr id="1030" name="Google Shape;1030;p64"/>
              <p:cNvSpPr/>
              <p:nvPr/>
            </p:nvSpPr>
            <p:spPr>
              <a:xfrm>
                <a:off x="0" y="-40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4"/>
              <p:cNvSpPr/>
              <p:nvPr/>
            </p:nvSpPr>
            <p:spPr>
              <a:xfrm>
                <a:off x="0" y="0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63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32" name="Google Shape;1032;p64"/>
            <p:cNvGrpSpPr/>
            <p:nvPr/>
          </p:nvGrpSpPr>
          <p:grpSpPr>
            <a:xfrm>
              <a:off x="0" y="334"/>
              <a:ext cx="3072" cy="453"/>
              <a:chOff x="0" y="334"/>
              <a:chExt cx="3072" cy="453"/>
            </a:xfrm>
          </p:grpSpPr>
          <p:sp>
            <p:nvSpPr>
              <p:cNvPr id="1033" name="Google Shape;1033;p64"/>
              <p:cNvSpPr/>
              <p:nvPr/>
            </p:nvSpPr>
            <p:spPr>
              <a:xfrm>
                <a:off x="0" y="334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4"/>
              <p:cNvSpPr/>
              <p:nvPr/>
            </p:nvSpPr>
            <p:spPr>
              <a:xfrm>
                <a:off x="0" y="374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64	</a:t>
                </a:r>
                <a:r>
                  <a:rPr lang="en-US" sz="1200" b="1" i="0" u="none" strike="noStrike" cap="none">
                    <a:solidFill>
                      <a:srgbClr val="33CC33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// Function to create objects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35" name="Google Shape;1035;p64"/>
            <p:cNvGrpSpPr/>
            <p:nvPr/>
          </p:nvGrpSpPr>
          <p:grpSpPr>
            <a:xfrm>
              <a:off x="0" y="708"/>
              <a:ext cx="3072" cy="453"/>
              <a:chOff x="0" y="708"/>
              <a:chExt cx="3072" cy="453"/>
            </a:xfrm>
          </p:grpSpPr>
          <p:sp>
            <p:nvSpPr>
              <p:cNvPr id="1036" name="Google Shape;1036;p64"/>
              <p:cNvSpPr/>
              <p:nvPr/>
            </p:nvSpPr>
            <p:spPr>
              <a:xfrm>
                <a:off x="0" y="708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4"/>
              <p:cNvSpPr/>
              <p:nvPr/>
            </p:nvSpPr>
            <p:spPr>
              <a:xfrm>
                <a:off x="0" y="748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65	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void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create( </a:t>
                </a:r>
                <a:r>
                  <a:rPr lang="en-US" sz="1200" b="1" i="0" u="none" strike="noStrike" cap="none">
                    <a:solidFill>
                      <a:srgbClr val="275A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void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38" name="Google Shape;1038;p64"/>
            <p:cNvGrpSpPr/>
            <p:nvPr/>
          </p:nvGrpSpPr>
          <p:grpSpPr>
            <a:xfrm>
              <a:off x="0" y="1082"/>
              <a:ext cx="3072" cy="453"/>
              <a:chOff x="0" y="1082"/>
              <a:chExt cx="3072" cy="453"/>
            </a:xfrm>
          </p:grpSpPr>
          <p:sp>
            <p:nvSpPr>
              <p:cNvPr id="1039" name="Google Shape;1039;p64"/>
              <p:cNvSpPr/>
              <p:nvPr/>
            </p:nvSpPr>
            <p:spPr>
              <a:xfrm>
                <a:off x="0" y="1082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4"/>
              <p:cNvSpPr/>
              <p:nvPr/>
            </p:nvSpPr>
            <p:spPr>
              <a:xfrm>
                <a:off x="0" y="1122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66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{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41" name="Google Shape;1041;p64"/>
            <p:cNvGrpSpPr/>
            <p:nvPr/>
          </p:nvGrpSpPr>
          <p:grpSpPr>
            <a:xfrm>
              <a:off x="0" y="1456"/>
              <a:ext cx="3072" cy="453"/>
              <a:chOff x="0" y="1456"/>
              <a:chExt cx="3072" cy="453"/>
            </a:xfrm>
          </p:grpSpPr>
          <p:sp>
            <p:nvSpPr>
              <p:cNvPr id="1042" name="Google Shape;1042;p64"/>
              <p:cNvSpPr/>
              <p:nvPr/>
            </p:nvSpPr>
            <p:spPr>
              <a:xfrm>
                <a:off x="0" y="1456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64"/>
              <p:cNvSpPr/>
              <p:nvPr/>
            </p:nvSpPr>
            <p:spPr>
              <a:xfrm>
                <a:off x="0" y="1496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67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CreateAndDestroy fifth( 5 );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44" name="Google Shape;1044;p64"/>
            <p:cNvGrpSpPr/>
            <p:nvPr/>
          </p:nvGrpSpPr>
          <p:grpSpPr>
            <a:xfrm>
              <a:off x="0" y="1830"/>
              <a:ext cx="3072" cy="453"/>
              <a:chOff x="0" y="1830"/>
              <a:chExt cx="3072" cy="453"/>
            </a:xfrm>
          </p:grpSpPr>
          <p:sp>
            <p:nvSpPr>
              <p:cNvPr id="1045" name="Google Shape;1045;p64"/>
              <p:cNvSpPr/>
              <p:nvPr/>
            </p:nvSpPr>
            <p:spPr>
              <a:xfrm>
                <a:off x="0" y="1830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4"/>
              <p:cNvSpPr/>
              <p:nvPr/>
            </p:nvSpPr>
            <p:spPr>
              <a:xfrm>
                <a:off x="0" y="1870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68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cout &lt;&lt; "   (local in create)" &lt;&lt; endl;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47" name="Google Shape;1047;p64"/>
            <p:cNvGrpSpPr/>
            <p:nvPr/>
          </p:nvGrpSpPr>
          <p:grpSpPr>
            <a:xfrm>
              <a:off x="0" y="2204"/>
              <a:ext cx="3072" cy="453"/>
              <a:chOff x="0" y="2204"/>
              <a:chExt cx="3072" cy="453"/>
            </a:xfrm>
          </p:grpSpPr>
          <p:sp>
            <p:nvSpPr>
              <p:cNvPr id="1048" name="Google Shape;1048;p64"/>
              <p:cNvSpPr/>
              <p:nvPr/>
            </p:nvSpPr>
            <p:spPr>
              <a:xfrm>
                <a:off x="0" y="2204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4"/>
              <p:cNvSpPr/>
              <p:nvPr/>
            </p:nvSpPr>
            <p:spPr>
              <a:xfrm>
                <a:off x="0" y="2244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69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50" name="Google Shape;1050;p64"/>
            <p:cNvGrpSpPr/>
            <p:nvPr/>
          </p:nvGrpSpPr>
          <p:grpSpPr>
            <a:xfrm>
              <a:off x="0" y="2578"/>
              <a:ext cx="3072" cy="453"/>
              <a:chOff x="0" y="2578"/>
              <a:chExt cx="3072" cy="453"/>
            </a:xfrm>
          </p:grpSpPr>
          <p:sp>
            <p:nvSpPr>
              <p:cNvPr id="1051" name="Google Shape;1051;p64"/>
              <p:cNvSpPr/>
              <p:nvPr/>
            </p:nvSpPr>
            <p:spPr>
              <a:xfrm>
                <a:off x="0" y="2578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4"/>
              <p:cNvSpPr/>
              <p:nvPr/>
            </p:nvSpPr>
            <p:spPr>
              <a:xfrm>
                <a:off x="0" y="2618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70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53" name="Google Shape;1053;p64"/>
            <p:cNvGrpSpPr/>
            <p:nvPr/>
          </p:nvGrpSpPr>
          <p:grpSpPr>
            <a:xfrm>
              <a:off x="0" y="2952"/>
              <a:ext cx="3072" cy="453"/>
              <a:chOff x="0" y="2952"/>
              <a:chExt cx="3072" cy="453"/>
            </a:xfrm>
          </p:grpSpPr>
          <p:sp>
            <p:nvSpPr>
              <p:cNvPr id="1054" name="Google Shape;1054;p64"/>
              <p:cNvSpPr/>
              <p:nvPr/>
            </p:nvSpPr>
            <p:spPr>
              <a:xfrm>
                <a:off x="0" y="2952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4"/>
              <p:cNvSpPr/>
              <p:nvPr/>
            </p:nvSpPr>
            <p:spPr>
              <a:xfrm>
                <a:off x="0" y="2994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71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56" name="Google Shape;1056;p64"/>
            <p:cNvGrpSpPr/>
            <p:nvPr/>
          </p:nvGrpSpPr>
          <p:grpSpPr>
            <a:xfrm>
              <a:off x="0" y="3326"/>
              <a:ext cx="3072" cy="453"/>
              <a:chOff x="0" y="3326"/>
              <a:chExt cx="3072" cy="453"/>
            </a:xfrm>
          </p:grpSpPr>
          <p:sp>
            <p:nvSpPr>
              <p:cNvPr id="1057" name="Google Shape;1057;p64"/>
              <p:cNvSpPr/>
              <p:nvPr/>
            </p:nvSpPr>
            <p:spPr>
              <a:xfrm>
                <a:off x="0" y="3326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4"/>
              <p:cNvSpPr/>
              <p:nvPr/>
            </p:nvSpPr>
            <p:spPr>
              <a:xfrm>
                <a:off x="0" y="3366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72	</a:t>
                </a: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59" name="Google Shape;1059;p64"/>
            <p:cNvGrpSpPr/>
            <p:nvPr/>
          </p:nvGrpSpPr>
          <p:grpSpPr>
            <a:xfrm>
              <a:off x="0" y="3700"/>
              <a:ext cx="3072" cy="453"/>
              <a:chOff x="0" y="3700"/>
              <a:chExt cx="3072" cy="453"/>
            </a:xfrm>
          </p:grpSpPr>
          <p:sp>
            <p:nvSpPr>
              <p:cNvPr id="1060" name="Google Shape;1060;p64"/>
              <p:cNvSpPr/>
              <p:nvPr/>
            </p:nvSpPr>
            <p:spPr>
              <a:xfrm>
                <a:off x="0" y="3700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64"/>
              <p:cNvSpPr/>
              <p:nvPr/>
            </p:nvSpPr>
            <p:spPr>
              <a:xfrm>
                <a:off x="0" y="3740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73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CreateAndDestroy seventh( 7 );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62" name="Google Shape;1062;p64"/>
            <p:cNvGrpSpPr/>
            <p:nvPr/>
          </p:nvGrpSpPr>
          <p:grpSpPr>
            <a:xfrm>
              <a:off x="0" y="4074"/>
              <a:ext cx="3072" cy="453"/>
              <a:chOff x="0" y="4074"/>
              <a:chExt cx="3072" cy="453"/>
            </a:xfrm>
          </p:grpSpPr>
          <p:sp>
            <p:nvSpPr>
              <p:cNvPr id="1063" name="Google Shape;1063;p64"/>
              <p:cNvSpPr/>
              <p:nvPr/>
            </p:nvSpPr>
            <p:spPr>
              <a:xfrm>
                <a:off x="0" y="4074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64"/>
              <p:cNvSpPr/>
              <p:nvPr/>
            </p:nvSpPr>
            <p:spPr>
              <a:xfrm>
                <a:off x="0" y="4114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74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  cout &lt;&lt; "   (local in create)" &lt;&lt; endl;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1065" name="Google Shape;1065;p64"/>
            <p:cNvGrpSpPr/>
            <p:nvPr/>
          </p:nvGrpSpPr>
          <p:grpSpPr>
            <a:xfrm>
              <a:off x="0" y="4448"/>
              <a:ext cx="3072" cy="453"/>
              <a:chOff x="0" y="4448"/>
              <a:chExt cx="3072" cy="453"/>
            </a:xfrm>
          </p:grpSpPr>
          <p:sp>
            <p:nvSpPr>
              <p:cNvPr id="1066" name="Google Shape;1066;p64"/>
              <p:cNvSpPr/>
              <p:nvPr/>
            </p:nvSpPr>
            <p:spPr>
              <a:xfrm>
                <a:off x="0" y="4448"/>
                <a:ext cx="85" cy="453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4"/>
              <p:cNvSpPr/>
              <p:nvPr/>
            </p:nvSpPr>
            <p:spPr>
              <a:xfrm>
                <a:off x="0" y="4488"/>
                <a:ext cx="3072" cy="37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rgbClr val="4D8DFF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	75	</a:t>
                </a:r>
                <a:r>
                  <a:rPr lang="en-US" sz="1200" b="1" i="0" u="none" strike="noStrike" cap="none">
                    <a:solidFill>
                      <a:schemeClr val="dk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}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5"/>
          <p:cNvSpPr/>
          <p:nvPr/>
        </p:nvSpPr>
        <p:spPr>
          <a:xfrm>
            <a:off x="457200" y="1219200"/>
            <a:ext cx="6705600" cy="2124075"/>
          </a:xfrm>
          <a:prstGeom prst="rect">
            <a:avLst/>
          </a:prstGeom>
          <a:solidFill>
            <a:srgbClr val="F0F8F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1   constructor   (global created before main)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2   constructor   (local in main)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5   constructor   (local in create)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7   constructor   (local in create)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7   destructor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5   destructor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4   constructor   (local in main)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4   destructor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2   destructor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Object 1   destructor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p65"/>
          <p:cNvGrpSpPr/>
          <p:nvPr/>
        </p:nvGrpSpPr>
        <p:grpSpPr>
          <a:xfrm>
            <a:off x="5181600" y="1752600"/>
            <a:ext cx="3810000" cy="1931988"/>
            <a:chOff x="3120" y="2496"/>
            <a:chExt cx="2400" cy="1217"/>
          </a:xfrm>
        </p:grpSpPr>
        <p:sp>
          <p:nvSpPr>
            <p:cNvPr id="1075" name="Google Shape;1075;p65"/>
            <p:cNvSpPr txBox="1"/>
            <p:nvPr/>
          </p:nvSpPr>
          <p:spPr>
            <a:xfrm>
              <a:off x="3552" y="2976"/>
              <a:ext cx="1968" cy="737"/>
            </a:xfrm>
            <a:prstGeom prst="rect">
              <a:avLst/>
            </a:prstGeom>
            <a:solidFill>
              <a:srgbClr val="99CCF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Notice how the order of the constructor and destructor call depends on the types of variables (local and global) they are associated with.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6" name="Google Shape;1076;p65"/>
            <p:cNvCxnSpPr/>
            <p:nvPr/>
          </p:nvCxnSpPr>
          <p:spPr>
            <a:xfrm rot="10800000">
              <a:off x="3120" y="2496"/>
              <a:ext cx="480" cy="56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Destructor Example</a:t>
            </a:r>
            <a:endParaRPr/>
          </a:p>
        </p:txBody>
      </p:sp>
      <p:sp>
        <p:nvSpPr>
          <p:cNvPr id="1082" name="Google Shape;1082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void f1()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Employee *c = new Employee[3];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c[0].var1 = 322;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c[1].var1 = 5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c[2].var1 = 9;</a:t>
            </a:r>
            <a:r>
              <a:rPr lang="en-US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lete [] c; </a:t>
            </a:r>
            <a:r>
              <a:rPr lang="en-US" b="1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//destructor will call here</a:t>
            </a:r>
            <a:endParaRPr sz="2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lang="en-US" sz="2000" b="1">
                <a:latin typeface="Tahoma"/>
                <a:ea typeface="Tahoma"/>
                <a:cs typeface="Tahoma"/>
                <a:sym typeface="Tahoma"/>
              </a:rPr>
              <a:t>}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7"/>
          <p:cNvSpPr txBox="1">
            <a:spLocks noGrp="1"/>
          </p:cNvSpPr>
          <p:nvPr>
            <p:ph type="body" idx="1"/>
          </p:nvPr>
        </p:nvSpPr>
        <p:spPr>
          <a:xfrm>
            <a:off x="609600" y="0"/>
            <a:ext cx="83058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Item {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private: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double cost;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int units;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public: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Item() { 			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//Default Constructor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cost = 0.0;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units = 0; }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Item(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costVal)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{ 	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 1 parameter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cost = costVal;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units = 0; }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Item(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double c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int u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//Constr 2 parameters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cost = c;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units = u; } 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Arrays of Objects</a:t>
            </a:r>
            <a:endParaRPr/>
          </a:p>
        </p:txBody>
      </p:sp>
      <p:sp>
        <p:nvSpPr>
          <p:cNvPr id="1096" name="Google Shape;1096;p68"/>
          <p:cNvSpPr txBox="1">
            <a:spLocks noGrp="1"/>
          </p:cNvSpPr>
          <p:nvPr>
            <p:ph type="body" idx="1"/>
          </p:nvPr>
        </p:nvSpPr>
        <p:spPr>
          <a:xfrm>
            <a:off x="457200" y="1946275"/>
            <a:ext cx="8075613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Objects can be the elements of an array:</a:t>
            </a:r>
            <a:br>
              <a:rPr lang="en-US"/>
            </a:b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Item inventory[40];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Default constructor </a:t>
            </a:r>
            <a:r>
              <a:rPr lang="en-US"/>
              <a:t>for object is used when array is defined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Arrays of Objects</a:t>
            </a:r>
            <a:endParaRPr/>
          </a:p>
        </p:txBody>
      </p:sp>
      <p:sp>
        <p:nvSpPr>
          <p:cNvPr id="1104" name="Google Shape;1104;p69"/>
          <p:cNvSpPr txBox="1">
            <a:spLocks noGrp="1"/>
          </p:cNvSpPr>
          <p:nvPr>
            <p:ph type="body" idx="1"/>
          </p:nvPr>
        </p:nvSpPr>
        <p:spPr>
          <a:xfrm>
            <a:off x="457200" y="1946275"/>
            <a:ext cx="8075613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Must use </a:t>
            </a:r>
            <a:r>
              <a:rPr lang="en-US">
                <a:solidFill>
                  <a:srgbClr val="0070C0"/>
                </a:solidFill>
              </a:rPr>
              <a:t>initializer list </a:t>
            </a:r>
            <a:r>
              <a:rPr lang="en-US"/>
              <a:t>to invoke constructor that takes arguments:</a:t>
            </a:r>
            <a:br>
              <a:rPr lang="en-US"/>
            </a:b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Item inventory[3] =</a:t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 22.4, 10.30, 99.0 };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b="1"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compiler treats </a:t>
            </a:r>
            <a:r>
              <a:rPr lang="en-US">
                <a:solidFill>
                  <a:srgbClr val="0070C0"/>
                </a:solidFill>
              </a:rPr>
              <a:t>each item in the initializer list </a:t>
            </a:r>
            <a:r>
              <a:rPr lang="en-US"/>
              <a:t>as an </a:t>
            </a:r>
            <a:r>
              <a:rPr lang="en-US">
                <a:solidFill>
                  <a:srgbClr val="0070C0"/>
                </a:solidFill>
              </a:rPr>
              <a:t>argument for an array element’s constructor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Second constructor in the Item class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Object-Oriented Programming</a:t>
            </a:r>
            <a:br>
              <a:rPr lang="en-US"/>
            </a:br>
            <a:r>
              <a:rPr lang="en-US"/>
              <a:t>Terminology</a:t>
            </a:r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/>
              <a:t>Class</a:t>
            </a:r>
            <a:r>
              <a:rPr lang="en-US"/>
              <a:t>: </a:t>
            </a:r>
            <a:r>
              <a:rPr lang="en-US">
                <a:solidFill>
                  <a:srgbClr val="0070C0"/>
                </a:solidFill>
              </a:rPr>
              <a:t>an abstract data-type </a:t>
            </a:r>
            <a:r>
              <a:rPr lang="en-US"/>
              <a:t>or a </a:t>
            </a:r>
            <a:r>
              <a:rPr lang="en-US">
                <a:solidFill>
                  <a:srgbClr val="0070C0"/>
                </a:solidFill>
              </a:rPr>
              <a:t>user-defined data type, </a:t>
            </a:r>
            <a:r>
              <a:rPr lang="en-US"/>
              <a:t>similar to a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US"/>
              <a:t> (allows bundling of related variables)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u="sng"/>
              <a:t>Object</a:t>
            </a:r>
            <a:r>
              <a:rPr lang="en-US"/>
              <a:t>: an </a:t>
            </a:r>
            <a:r>
              <a:rPr lang="en-US">
                <a:solidFill>
                  <a:srgbClr val="FF0000"/>
                </a:solidFill>
              </a:rPr>
              <a:t>instance of a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/>
              <a:t>, in the same way that a variable can be an instance of a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endParaRPr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Arrays of Objects</a:t>
            </a:r>
            <a:endParaRPr/>
          </a:p>
        </p:txBody>
      </p:sp>
      <p:sp>
        <p:nvSpPr>
          <p:cNvPr id="1112" name="Google Shape;1112;p70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534400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If the </a:t>
            </a:r>
            <a:r>
              <a:rPr lang="en-US">
                <a:solidFill>
                  <a:srgbClr val="0070C0"/>
                </a:solidFill>
              </a:rPr>
              <a:t>constructor requires more than one argument</a:t>
            </a:r>
            <a:r>
              <a:rPr lang="en-US"/>
              <a:t>, the initializer must take the </a:t>
            </a:r>
            <a:r>
              <a:rPr lang="en-US">
                <a:solidFill>
                  <a:srgbClr val="0070C0"/>
                </a:solidFill>
              </a:rPr>
              <a:t>form of a function call</a:t>
            </a:r>
            <a:r>
              <a:rPr lang="en-US"/>
              <a:t>: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Item inventory[] = {Item(6.95, 12), 						Item(8.75, 20), 						Item(3.75, 10) };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Arrays of Objects</a:t>
            </a:r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829468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It </a:t>
            </a:r>
            <a:r>
              <a:rPr lang="en-US">
                <a:solidFill>
                  <a:srgbClr val="FF0000"/>
                </a:solidFill>
              </a:rPr>
              <a:t>isn't necessary </a:t>
            </a:r>
            <a:r>
              <a:rPr lang="en-US"/>
              <a:t>to call the same constructor for each object in an array: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"/>
                <a:ea typeface="Courier"/>
                <a:cs typeface="Courier"/>
                <a:sym typeface="Courier"/>
              </a:rPr>
              <a:t>Item inventory[] = {20.5,			  					Item( 8.75, 20), 45.0};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Accessing Objects in an Array</a:t>
            </a:r>
            <a:endParaRPr/>
          </a:p>
        </p:txBody>
      </p:sp>
      <p:sp>
        <p:nvSpPr>
          <p:cNvPr id="1127" name="Google Shape;1127;p72"/>
          <p:cNvSpPr txBox="1">
            <a:spLocks noGrp="1"/>
          </p:cNvSpPr>
          <p:nvPr>
            <p:ph type="body" idx="1"/>
          </p:nvPr>
        </p:nvSpPr>
        <p:spPr>
          <a:xfrm>
            <a:off x="457200" y="1806575"/>
            <a:ext cx="8075613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Objects in an array are </a:t>
            </a:r>
            <a:r>
              <a:rPr lang="en-US" sz="2800">
                <a:solidFill>
                  <a:srgbClr val="0070C0"/>
                </a:solidFill>
              </a:rPr>
              <a:t>referenced using subscripts</a:t>
            </a:r>
            <a:r>
              <a:rPr lang="en-US" sz="2800"/>
              <a:t/>
            </a:r>
            <a:br>
              <a:rPr lang="en-US" sz="2800"/>
            </a:br>
            <a:endParaRPr sz="2800"/>
          </a:p>
          <a:p>
            <a:pPr marL="342900" lvl="0" indent="-342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Member functions are referenced using dot notation:</a:t>
            </a:r>
            <a:br>
              <a:rPr lang="en-US" sz="2800"/>
            </a:br>
            <a:endParaRPr sz="2800"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inventory[2]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setUnits(30);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inventory[2]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getUnits();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 of pointers to objects</a:t>
            </a:r>
            <a:endParaRPr/>
          </a:p>
        </p:txBody>
      </p:sp>
      <p:sp>
        <p:nvSpPr>
          <p:cNvPr id="1134" name="Google Shape;1134;p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Declare an </a:t>
            </a:r>
            <a:r>
              <a:rPr lang="en-US">
                <a:solidFill>
                  <a:srgbClr val="0070C0"/>
                </a:solidFill>
              </a:rPr>
              <a:t>array of pointer to objects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Allocate and initialize each object in a loop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dates[31];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for (int day = 0; day &lt; 31; ++day)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  dates[day] = new </a:t>
            </a:r>
            <a:r>
              <a:rPr lang="en-US" sz="20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(3, day, 2020);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800" b="1">
              <a:latin typeface="Tahoma"/>
              <a:ea typeface="Tahoma"/>
              <a:cs typeface="Tahoma"/>
              <a:sym typeface="Tahoma"/>
            </a:endParaRPr>
          </a:p>
          <a:p>
            <a:pPr marL="742950" lvl="1" indent="-120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600" b="1"/>
          </a:p>
          <a:p>
            <a:pPr marL="742950" lvl="1" indent="-13335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Member-wise Assignment</a:t>
            </a:r>
            <a:endParaRPr/>
          </a:p>
        </p:txBody>
      </p:sp>
      <p:sp>
        <p:nvSpPr>
          <p:cNvPr id="1141" name="Google Shape;1141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Assignment operator (</a:t>
            </a:r>
            <a:r>
              <a:rPr lang="en-US" b="1">
                <a:solidFill>
                  <a:srgbClr val="FF0000"/>
                </a:solidFill>
              </a:rPr>
              <a:t>=</a:t>
            </a:r>
            <a:r>
              <a:rPr lang="en-US"/>
              <a:t>) can be used to </a:t>
            </a:r>
            <a:r>
              <a:rPr lang="en-US">
                <a:solidFill>
                  <a:srgbClr val="0070C0"/>
                </a:solidFill>
              </a:rPr>
              <a:t>assign an object to another object</a:t>
            </a:r>
            <a:r>
              <a:rPr lang="en-US"/>
              <a:t> of the </a:t>
            </a:r>
            <a:r>
              <a:rPr lang="en-US" b="1">
                <a:solidFill>
                  <a:srgbClr val="FF0000"/>
                </a:solidFill>
              </a:rPr>
              <a:t>same type</a:t>
            </a:r>
            <a:r>
              <a:rPr lang="en-US"/>
              <a:t>.</a:t>
            </a:r>
            <a:endParaRPr/>
          </a:p>
          <a:p>
            <a:pPr marL="342900" lvl="0" indent="-1905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45720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Member-wise assignment</a:t>
            </a:r>
            <a:r>
              <a:rPr lang="en-US"/>
              <a:t>: </a:t>
            </a:r>
            <a:r>
              <a:rPr lang="en-US">
                <a:solidFill>
                  <a:srgbClr val="0070C0"/>
                </a:solidFill>
              </a:rPr>
              <a:t>each data member </a:t>
            </a:r>
            <a:r>
              <a:rPr lang="en-US"/>
              <a:t>of the </a:t>
            </a:r>
            <a:r>
              <a:rPr lang="en-US">
                <a:solidFill>
                  <a:srgbClr val="0070C0"/>
                </a:solidFill>
              </a:rPr>
              <a:t>object on the right </a:t>
            </a:r>
            <a:r>
              <a:rPr lang="en-US"/>
              <a:t>of the assignment operator is assigned individually to the </a:t>
            </a:r>
            <a:r>
              <a:rPr lang="en-US">
                <a:solidFill>
                  <a:srgbClr val="0070C0"/>
                </a:solidFill>
              </a:rPr>
              <a:t>same data member </a:t>
            </a:r>
            <a:r>
              <a:rPr lang="en-US"/>
              <a:t>in the </a:t>
            </a:r>
            <a:r>
              <a:rPr lang="en-US">
                <a:solidFill>
                  <a:srgbClr val="FF0000"/>
                </a:solidFill>
              </a:rPr>
              <a:t>object on the left</a:t>
            </a:r>
            <a:endParaRPr/>
          </a:p>
          <a:p>
            <a:pPr marL="457200" lvl="0" indent="-3048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5"/>
          <p:cNvSpPr txBox="1">
            <a:spLocks noGrp="1"/>
          </p:cNvSpPr>
          <p:nvPr>
            <p:ph type="title"/>
          </p:nvPr>
        </p:nvSpPr>
        <p:spPr>
          <a:xfrm>
            <a:off x="457200" y="-20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Member-wise Assignment</a:t>
            </a:r>
            <a:endParaRPr/>
          </a:p>
        </p:txBody>
      </p:sp>
      <p:sp>
        <p:nvSpPr>
          <p:cNvPr id="1148" name="Google Shape;1148;p75"/>
          <p:cNvSpPr txBox="1">
            <a:spLocks noGrp="1"/>
          </p:cNvSpPr>
          <p:nvPr>
            <p:ph type="body" idx="1"/>
          </p:nvPr>
        </p:nvSpPr>
        <p:spPr>
          <a:xfrm>
            <a:off x="457200" y="1096963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class Rectangle{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double length;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double width;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public: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Rectangle(){ </a:t>
            </a: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//default constructor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length = 0; width = 0;   }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onsolas"/>
              <a:buNone/>
            </a:pP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//parametrized constructor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Rectangle(double l, double w) {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length = l;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width = w;  }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onsolas"/>
              <a:buNone/>
            </a:pP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//box1 is an object of class Rectangle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box1(10.0, 20.0); </a:t>
            </a:r>
            <a:endParaRPr/>
          </a:p>
        </p:txBody>
      </p:sp>
      <p:sp>
        <p:nvSpPr>
          <p:cNvPr id="1149" name="Google Shape;1149;p7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75"/>
          <p:cNvSpPr/>
          <p:nvPr/>
        </p:nvSpPr>
        <p:spPr>
          <a:xfrm>
            <a:off x="7086600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10.0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75"/>
          <p:cNvSpPr txBox="1"/>
          <p:nvPr/>
        </p:nvSpPr>
        <p:spPr>
          <a:xfrm>
            <a:off x="7010400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box1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2" name="Google Shape;1152;p75"/>
          <p:cNvCxnSpPr/>
          <p:nvPr/>
        </p:nvCxnSpPr>
        <p:spPr>
          <a:xfrm rot="5400000" flipH="1">
            <a:off x="2514600" y="5189538"/>
            <a:ext cx="2209800" cy="304800"/>
          </a:xfrm>
          <a:prstGeom prst="curvedConnector3">
            <a:avLst>
              <a:gd name="adj1" fmla="val 12147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53" name="Google Shape;1153;p75"/>
          <p:cNvCxnSpPr/>
          <p:nvPr/>
        </p:nvCxnSpPr>
        <p:spPr>
          <a:xfrm rot="-5400000">
            <a:off x="3866464" y="5199888"/>
            <a:ext cx="2027100" cy="466800"/>
          </a:xfrm>
          <a:prstGeom prst="curvedConnector3">
            <a:avLst>
              <a:gd name="adj1" fmla="val 121795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Member-wise Assignment</a:t>
            </a:r>
            <a:endParaRPr/>
          </a:p>
        </p:txBody>
      </p:sp>
      <p:sp>
        <p:nvSpPr>
          <p:cNvPr id="1159" name="Google Shape;1159;p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onsolas"/>
              <a:buNone/>
            </a:pP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//box1 is an object of class Rectangle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box1(10.0, 20.0);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box2;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box2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box1;</a:t>
            </a:r>
            <a:endParaRPr/>
          </a:p>
        </p:txBody>
      </p:sp>
      <p:sp>
        <p:nvSpPr>
          <p:cNvPr id="1160" name="Google Shape;1160;p7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6"/>
          <p:cNvSpPr/>
          <p:nvPr/>
        </p:nvSpPr>
        <p:spPr>
          <a:xfrm>
            <a:off x="7086600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10.0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76"/>
          <p:cNvSpPr txBox="1"/>
          <p:nvPr/>
        </p:nvSpPr>
        <p:spPr>
          <a:xfrm>
            <a:off x="7010400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box1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76"/>
          <p:cNvSpPr/>
          <p:nvPr/>
        </p:nvSpPr>
        <p:spPr>
          <a:xfrm>
            <a:off x="4841875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76"/>
          <p:cNvSpPr txBox="1"/>
          <p:nvPr/>
        </p:nvSpPr>
        <p:spPr>
          <a:xfrm>
            <a:off x="4765675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box2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Member-wise Assignment</a:t>
            </a:r>
            <a:endParaRPr/>
          </a:p>
        </p:txBody>
      </p:sp>
      <p:sp>
        <p:nvSpPr>
          <p:cNvPr id="1170" name="Google Shape;1170;p7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onsolas"/>
              <a:buNone/>
            </a:pPr>
            <a:r>
              <a:rPr lang="en-US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//box1 is an object of class Rectangle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box1(10.0, 20.0);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box2;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box2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box1;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box3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box2; </a:t>
            </a:r>
            <a:endParaRPr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1" name="Google Shape;1171;p7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77"/>
          <p:cNvSpPr/>
          <p:nvPr/>
        </p:nvSpPr>
        <p:spPr>
          <a:xfrm>
            <a:off x="7086600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10.0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77"/>
          <p:cNvSpPr txBox="1"/>
          <p:nvPr/>
        </p:nvSpPr>
        <p:spPr>
          <a:xfrm>
            <a:off x="7010400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box1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77"/>
          <p:cNvSpPr/>
          <p:nvPr/>
        </p:nvSpPr>
        <p:spPr>
          <a:xfrm>
            <a:off x="4841875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10.0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7"/>
          <p:cNvSpPr txBox="1"/>
          <p:nvPr/>
        </p:nvSpPr>
        <p:spPr>
          <a:xfrm>
            <a:off x="4765675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box2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7"/>
          <p:cNvSpPr/>
          <p:nvPr/>
        </p:nvSpPr>
        <p:spPr>
          <a:xfrm>
            <a:off x="2597150" y="5851525"/>
            <a:ext cx="1905000" cy="914400"/>
          </a:xfrm>
          <a:prstGeom prst="rect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= 10.0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 = 20.0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77"/>
          <p:cNvSpPr txBox="1"/>
          <p:nvPr/>
        </p:nvSpPr>
        <p:spPr>
          <a:xfrm>
            <a:off x="2520950" y="5299075"/>
            <a:ext cx="9032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box3</a:t>
            </a:r>
            <a:endParaRPr sz="2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p78"/>
          <p:cNvPicPr preferRelativeResize="0"/>
          <p:nvPr/>
        </p:nvPicPr>
        <p:blipFill rotWithShape="1">
          <a:blip r:embed="rId3">
            <a:alphaModFix/>
          </a:blip>
          <a:srcRect l="6433" t="5978" r="910" b="10125"/>
          <a:stretch/>
        </p:blipFill>
        <p:spPr>
          <a:xfrm>
            <a:off x="527050" y="387350"/>
            <a:ext cx="8077200" cy="2860675"/>
          </a:xfrm>
          <a:prstGeom prst="rect">
            <a:avLst/>
          </a:prstGeom>
          <a:solidFill>
            <a:srgbClr val="EDEDED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84" name="Google Shape;1184;p78"/>
          <p:cNvPicPr preferRelativeResize="0"/>
          <p:nvPr/>
        </p:nvPicPr>
        <p:blipFill rotWithShape="1">
          <a:blip r:embed="rId4">
            <a:alphaModFix/>
          </a:blip>
          <a:srcRect l="4881" r="2237"/>
          <a:stretch/>
        </p:blipFill>
        <p:spPr>
          <a:xfrm>
            <a:off x="506413" y="3248025"/>
            <a:ext cx="5808662" cy="3381375"/>
          </a:xfrm>
          <a:prstGeom prst="rect">
            <a:avLst/>
          </a:prstGeom>
          <a:solidFill>
            <a:srgbClr val="EDEDED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228600"/>
            <a:ext cx="8707438" cy="4581525"/>
          </a:xfrm>
          <a:prstGeom prst="rect">
            <a:avLst/>
          </a:prstGeom>
          <a:solidFill>
            <a:srgbClr val="EDEDED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191" name="Google Shape;1191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950" y="5334000"/>
            <a:ext cx="7945438" cy="11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88" name="Google Shape;288;p8"/>
          <p:cNvSpPr txBox="1">
            <a:spLocks noGrp="1"/>
          </p:cNvSpPr>
          <p:nvPr>
            <p:ph type="body" idx="1"/>
          </p:nvPr>
        </p:nvSpPr>
        <p:spPr>
          <a:xfrm>
            <a:off x="304800" y="14176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class is like a blueprint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objects are like houses</a:t>
            </a:r>
            <a:r>
              <a:rPr lang="en-US"/>
              <a:t> built from the blueprint</a:t>
            </a:r>
            <a:endParaRPr/>
          </a:p>
        </p:txBody>
      </p:sp>
      <p:pic>
        <p:nvPicPr>
          <p:cNvPr id="289" name="Google Shape;289;p8"/>
          <p:cNvPicPr preferRelativeResize="0"/>
          <p:nvPr/>
        </p:nvPicPr>
        <p:blipFill rotWithShape="1">
          <a:blip r:embed="rId3">
            <a:alphaModFix/>
          </a:blip>
          <a:srcRect l="25094" t="14427" r="35832" b="17701"/>
          <a:stretch/>
        </p:blipFill>
        <p:spPr>
          <a:xfrm>
            <a:off x="106363" y="3384550"/>
            <a:ext cx="2611437" cy="25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238" y="2701925"/>
            <a:ext cx="2609850" cy="195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2963" y="2701925"/>
            <a:ext cx="2611437" cy="195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238" y="4748213"/>
            <a:ext cx="2609850" cy="195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2963" y="4748213"/>
            <a:ext cx="2611437" cy="195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Copy Constructor</a:t>
            </a:r>
            <a:endParaRPr/>
          </a:p>
        </p:txBody>
      </p:sp>
      <p:sp>
        <p:nvSpPr>
          <p:cNvPr id="1197" name="Google Shape;1197;p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</a:t>
            </a:r>
            <a:r>
              <a:rPr lang="en-US" b="1" i="1">
                <a:solidFill>
                  <a:srgbClr val="FF0000"/>
                </a:solidFill>
              </a:rPr>
              <a:t>copy constructor </a:t>
            </a:r>
            <a:r>
              <a:rPr lang="en-US"/>
              <a:t>creates an object and initializes it with </a:t>
            </a:r>
            <a:r>
              <a:rPr lang="en-US">
                <a:solidFill>
                  <a:srgbClr val="0070C0"/>
                </a:solidFill>
              </a:rPr>
              <a:t>another object’s data</a:t>
            </a:r>
            <a:r>
              <a:rPr lang="en-US"/>
              <a:t>. Objects must be of the </a:t>
            </a:r>
            <a:r>
              <a:rPr lang="en-US">
                <a:solidFill>
                  <a:srgbClr val="0070C0"/>
                </a:solidFill>
              </a:rPr>
              <a:t>same type</a:t>
            </a:r>
            <a:endParaRPr/>
          </a:p>
          <a:p>
            <a:pPr marL="342900" lvl="0" indent="-1905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a class doesn’t have a copy constructor, C++ creates a </a:t>
            </a:r>
            <a:r>
              <a:rPr lang="en-US">
                <a:solidFill>
                  <a:srgbClr val="0070C0"/>
                </a:solidFill>
              </a:rPr>
              <a:t>default copy constructor</a:t>
            </a:r>
            <a:r>
              <a:rPr lang="en-US"/>
              <a:t> for it.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solidFill>
                <a:srgbClr val="0070C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Rectangle box3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box2; OR Rectangle box3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(box2)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45720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</a:t>
            </a:r>
            <a:r>
              <a:rPr lang="en-US" b="1" i="1"/>
              <a:t>default copy constructor </a:t>
            </a:r>
            <a:r>
              <a:rPr lang="en-US"/>
              <a:t>performs the </a:t>
            </a:r>
            <a:r>
              <a:rPr lang="en-US" u="sng">
                <a:solidFill>
                  <a:srgbClr val="0070C0"/>
                </a:solidFill>
              </a:rPr>
              <a:t>member-wise assignment</a:t>
            </a:r>
            <a:r>
              <a:rPr lang="en-US"/>
              <a:t> when  an object is initialized using another object.</a:t>
            </a:r>
            <a:endParaRPr/>
          </a:p>
          <a:p>
            <a:pPr marL="342900" lvl="0" indent="-1905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70C0"/>
              </a:solidFill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rgbClr val="0070C0"/>
              </a:solidFill>
            </a:endParaRPr>
          </a:p>
        </p:txBody>
      </p:sp>
      <p:sp>
        <p:nvSpPr>
          <p:cNvPr id="1198" name="Google Shape;1198;p8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9" name="Google Shape;1199;p80"/>
          <p:cNvCxnSpPr/>
          <p:nvPr/>
        </p:nvCxnSpPr>
        <p:spPr>
          <a:xfrm rot="5400000">
            <a:off x="2499450" y="4815751"/>
            <a:ext cx="639900" cy="609600"/>
          </a:xfrm>
          <a:prstGeom prst="curvedConnector3">
            <a:avLst>
              <a:gd name="adj1" fmla="val 49989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 constructor</a:t>
            </a:r>
            <a:endParaRPr/>
          </a:p>
        </p:txBody>
      </p:sp>
      <p:sp>
        <p:nvSpPr>
          <p:cNvPr id="1206" name="Google Shape;1206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 type of constructor that is used to </a:t>
            </a:r>
            <a:r>
              <a:rPr lang="en-US">
                <a:solidFill>
                  <a:srgbClr val="0070C0"/>
                </a:solidFill>
              </a:rPr>
              <a:t>initialize an object </a:t>
            </a:r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another object of the same type</a:t>
            </a:r>
            <a:r>
              <a:rPr lang="en-US"/>
              <a:t> is known as </a:t>
            </a:r>
            <a:r>
              <a:rPr lang="en-US">
                <a:solidFill>
                  <a:srgbClr val="FF0000"/>
                </a:solidFill>
              </a:rPr>
              <a:t>copy constructor. 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 It is by default available in all classes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It has the same form as other constructors, except it has a </a:t>
            </a:r>
            <a:r>
              <a:rPr lang="en-US">
                <a:solidFill>
                  <a:srgbClr val="0070C0"/>
                </a:solidFill>
              </a:rPr>
              <a:t>reference parameter</a:t>
            </a:r>
            <a:r>
              <a:rPr lang="en-US"/>
              <a:t> of the </a:t>
            </a:r>
            <a:r>
              <a:rPr lang="en-US">
                <a:solidFill>
                  <a:srgbClr val="0070C0"/>
                </a:solidFill>
              </a:rPr>
              <a:t>same class type</a:t>
            </a:r>
            <a:endParaRPr/>
          </a:p>
          <a:p>
            <a:pPr marL="3429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 syntax is  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ClassName(ClassName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Variable)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		Rectangle(Rectangle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r)</a:t>
            </a:r>
            <a:endParaRPr/>
          </a:p>
        </p:txBody>
      </p:sp>
      <p:sp>
        <p:nvSpPr>
          <p:cNvPr id="1207" name="Google Shape;1207;p8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 Constructor for Class Date</a:t>
            </a:r>
            <a:endParaRPr/>
          </a:p>
        </p:txBody>
      </p:sp>
      <p:sp>
        <p:nvSpPr>
          <p:cNvPr id="1213" name="Google Shape;1213;p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Date::Date(Date </a:t>
            </a:r>
            <a:r>
              <a:rPr lang="en-US" sz="2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date)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  month = date.month;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  day   = date.day;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  year  = date.year;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Uses of the Copy Constructor</a:t>
            </a:r>
            <a:endParaRPr/>
          </a:p>
        </p:txBody>
      </p:sp>
      <p:sp>
        <p:nvSpPr>
          <p:cNvPr id="1220" name="Google Shape;1220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0070C0"/>
                </a:solidFill>
              </a:rPr>
              <a:t>Implicitly</a:t>
            </a:r>
            <a:r>
              <a:rPr lang="en-US"/>
              <a:t> called in 3 situations:</a:t>
            </a:r>
            <a:endParaRPr/>
          </a:p>
          <a:p>
            <a:pPr marL="971550" lvl="1" indent="-514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/>
              <a:t>Dynamically defining a </a:t>
            </a:r>
            <a:r>
              <a:rPr lang="en-US">
                <a:solidFill>
                  <a:srgbClr val="0070C0"/>
                </a:solidFill>
              </a:rPr>
              <a:t>new object </a:t>
            </a:r>
            <a:r>
              <a:rPr lang="en-US"/>
              <a:t>from an </a:t>
            </a:r>
            <a:r>
              <a:rPr lang="en-US">
                <a:solidFill>
                  <a:srgbClr val="0070C0"/>
                </a:solidFill>
              </a:rPr>
              <a:t>existing object</a:t>
            </a:r>
            <a:endParaRPr/>
          </a:p>
          <a:p>
            <a:pPr marL="971550" lvl="1" indent="-514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0070C0"/>
                </a:solidFill>
              </a:rPr>
              <a:t>passing</a:t>
            </a:r>
            <a:r>
              <a:rPr lang="en-US"/>
              <a:t> an object by value</a:t>
            </a:r>
            <a:endParaRPr/>
          </a:p>
          <a:p>
            <a:pPr marL="971550" lvl="1" indent="-514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rgbClr val="0070C0"/>
                </a:solidFill>
              </a:rPr>
              <a:t>returning</a:t>
            </a:r>
            <a:r>
              <a:rPr lang="en-US"/>
              <a:t> an object by value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 Constructor:  Defining a New Object</a:t>
            </a:r>
            <a:endParaRPr/>
          </a:p>
        </p:txBody>
      </p:sp>
      <p:sp>
        <p:nvSpPr>
          <p:cNvPr id="1227" name="Google Shape;1227;p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Courier New"/>
              <a:buNone/>
            </a:pP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//parametrized constructor called</a:t>
            </a:r>
            <a:endParaRPr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(2,28,2020);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2 local objects from d1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en-US" b="1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d2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);// pass by value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d3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;// return value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init a dynamic object from d1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Date*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pdate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= new Date(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 Constructor: Passing Objects by Value</a:t>
            </a:r>
            <a:endParaRPr/>
          </a:p>
        </p:txBody>
      </p:sp>
      <p:sp>
        <p:nvSpPr>
          <p:cNvPr id="1233" name="Google Shape;1233;p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//copy constructor called for each value arg</a:t>
            </a:r>
            <a:endParaRPr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int dateDiff(Date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d1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Date 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d2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en-US" b="1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today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//default constructor called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Date 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d3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(02, 21, 2000); </a:t>
            </a:r>
            <a:r>
              <a:rPr lang="en-US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//parametrized constr.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cout &lt;&lt; dateDiff(</a:t>
            </a: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d3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today</a:t>
            </a: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34" name="Google Shape;1234;p85"/>
          <p:cNvCxnSpPr/>
          <p:nvPr/>
        </p:nvCxnSpPr>
        <p:spPr>
          <a:xfrm rot="10800000">
            <a:off x="3810000" y="2362200"/>
            <a:ext cx="0" cy="190500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5" name="Google Shape;1235;p85"/>
          <p:cNvCxnSpPr/>
          <p:nvPr/>
        </p:nvCxnSpPr>
        <p:spPr>
          <a:xfrm rot="10800000">
            <a:off x="5410200" y="2362200"/>
            <a:ext cx="0" cy="1905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Issues with the Default Copy Constructor</a:t>
            </a:r>
            <a:endParaRPr/>
          </a:p>
        </p:txBody>
      </p:sp>
      <p:sp>
        <p:nvSpPr>
          <p:cNvPr id="1242" name="Google Shape;1242;p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There are instances, where the default copy constructor </a:t>
            </a:r>
            <a:r>
              <a:rPr lang="en-US">
                <a:solidFill>
                  <a:srgbClr val="0070C0"/>
                </a:solidFill>
              </a:rPr>
              <a:t>can be problematic</a:t>
            </a:r>
            <a:endParaRPr b="1">
              <a:solidFill>
                <a:srgbClr val="0070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3" name="Google Shape;1243;p8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7"/>
          <p:cNvSpPr txBox="1">
            <a:spLocks noGrp="1"/>
          </p:cNvSpPr>
          <p:nvPr>
            <p:ph type="body" idx="1"/>
          </p:nvPr>
        </p:nvSpPr>
        <p:spPr>
          <a:xfrm>
            <a:off x="457200" y="76200"/>
            <a:ext cx="8229600" cy="604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class Student{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private: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char </a:t>
            </a: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name;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public: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Student(){ </a:t>
            </a:r>
            <a:r>
              <a:rPr lang="en-US" sz="2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//default constructor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name = new char[12]{0};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Arial"/>
              <a:buNone/>
            </a:pPr>
            <a:endParaRPr sz="23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void setName(char* nameVal){  </a:t>
            </a:r>
            <a:r>
              <a:rPr lang="en-US" sz="2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//setter for name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int i=0;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while((*nameVal)!='\0'){        				name[i++]=(*nameVal);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	nameVal++;    }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}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char* getName(){ </a:t>
            </a:r>
            <a:r>
              <a:rPr lang="en-US" sz="2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//getter for name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return name; }	 };</a:t>
            </a:r>
            <a:endParaRPr/>
          </a:p>
        </p:txBody>
      </p:sp>
      <p:sp>
        <p:nvSpPr>
          <p:cNvPr id="1250" name="Google Shape;1250;p8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8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257" name="Google Shape;1257;p8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88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59" name="Google Shape;1259;p88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0" name="Google Shape;1260;p88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61;p88"/>
          <p:cNvCxnSpPr/>
          <p:nvPr/>
        </p:nvCxnSpPr>
        <p:spPr>
          <a:xfrm flipH="1">
            <a:off x="5410200" y="1631950"/>
            <a:ext cx="876300" cy="72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62" name="Google Shape;1262;p88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9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269" name="Google Shape;1269;p8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89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71" name="Google Shape;1271;p89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72" name="Google Shape;1272;p89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73;p89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74" name="Google Shape;1274;p89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89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9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77;p89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78" name="Google Shape;1278;p89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89"/>
          <p:cNvSpPr/>
          <p:nvPr/>
        </p:nvSpPr>
        <p:spPr>
          <a:xfrm>
            <a:off x="1379538" y="12700"/>
            <a:ext cx="3829200" cy="25782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s2’s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default copy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constructor is called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s1’s member variable values are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copied in 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Classes and Objects</a:t>
            </a:r>
            <a:endParaRPr/>
          </a:p>
        </p:txBody>
      </p:sp>
      <p:sp>
        <p:nvSpPr>
          <p:cNvPr id="299" name="Google Shape;299;p9"/>
          <p:cNvSpPr txBox="1">
            <a:spLocks noGrp="1"/>
          </p:cNvSpPr>
          <p:nvPr>
            <p:ph type="body" idx="1"/>
          </p:nvPr>
        </p:nvSpPr>
        <p:spPr>
          <a:xfrm>
            <a:off x="304800" y="14176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An </a:t>
            </a:r>
            <a:r>
              <a:rPr lang="en-US">
                <a:solidFill>
                  <a:srgbClr val="0070C0"/>
                </a:solidFill>
              </a:rPr>
              <a:t>object is an instance </a:t>
            </a:r>
            <a:r>
              <a:rPr lang="en-US"/>
              <a:t>(realization) of a </a:t>
            </a:r>
            <a:r>
              <a:rPr lang="en-US">
                <a:solidFill>
                  <a:srgbClr val="0070C0"/>
                </a:solidFill>
              </a:rPr>
              <a:t>class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 single class can have </a:t>
            </a:r>
            <a:r>
              <a:rPr lang="en-US">
                <a:solidFill>
                  <a:srgbClr val="0070C0"/>
                </a:solidFill>
              </a:rPr>
              <a:t>multiple instances</a:t>
            </a:r>
            <a:endParaRPr/>
          </a:p>
        </p:txBody>
      </p:sp>
      <p:pic>
        <p:nvPicPr>
          <p:cNvPr id="300" name="Google Shape;300;p9"/>
          <p:cNvPicPr preferRelativeResize="0"/>
          <p:nvPr/>
        </p:nvPicPr>
        <p:blipFill rotWithShape="1">
          <a:blip r:embed="rId3">
            <a:alphaModFix/>
          </a:blip>
          <a:srcRect l="12500" t="35178" r="12500"/>
          <a:stretch/>
        </p:blipFill>
        <p:spPr>
          <a:xfrm>
            <a:off x="-15875" y="2370138"/>
            <a:ext cx="9159875" cy="4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0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286" name="Google Shape;1286;p9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0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88" name="Google Shape;1288;p90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89" name="Google Shape;1289;p90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90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91" name="Google Shape;1291;p90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90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90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90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295" name="Google Shape;1295;p90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90"/>
          <p:cNvSpPr/>
          <p:nvPr/>
        </p:nvSpPr>
        <p:spPr>
          <a:xfrm>
            <a:off x="1379538" y="12700"/>
            <a:ext cx="3829050" cy="25781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Pointers in both objects will point to the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same address a.k.a </a:t>
            </a:r>
            <a:r>
              <a:rPr lang="en-US" sz="1800" b="1" i="1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shallow copy</a:t>
            </a:r>
            <a:endParaRPr sz="1800" b="1" i="1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1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03" name="Google Shape;1303;p9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91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5" name="Google Shape;1305;p91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6" name="Google Shape;1306;p91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7" name="Google Shape;1307;p91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08" name="Google Shape;1308;p91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91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91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1" name="Google Shape;1311;p91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12" name="Google Shape;1312;p91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2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19" name="Google Shape;1319;p9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92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1" name="Google Shape;1321;p92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B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u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y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2" name="Google Shape;1322;p92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92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24" name="Google Shape;1324;p92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92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92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7" name="Google Shape;1327;p92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28" name="Google Shape;1328;p92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3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35" name="Google Shape;1335;p9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93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7" name="Google Shape;1337;p93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l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t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8" name="Google Shape;1338;p93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9" name="Google Shape;1339;p93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40" name="Google Shape;1340;p93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93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93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3" name="Google Shape;1343;p93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44" name="Google Shape;1344;p93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4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51" name="Google Shape;1351;p9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94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3" name="Google Shape;1353;p94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l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t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54" name="Google Shape;1354;p94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5" name="Google Shape;1355;p94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56" name="Google Shape;1356;p94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Clark Kennt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94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94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9" name="Google Shape;1359;p94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60" name="Google Shape;1360;p94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5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67" name="Google Shape;1367;p9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95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9" name="Google Shape;1369;p95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l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t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70" name="Google Shape;1370;p95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Google Shape;1371;p95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72" name="Google Shape;1372;p95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Clark Kennt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95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95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5" name="Google Shape;1375;p95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76" name="Google Shape;1376;p95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6"/>
          <p:cNvSpPr txBox="1">
            <a:spLocks noGrp="1"/>
          </p:cNvSpPr>
          <p:nvPr>
            <p:ph type="body" idx="1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int main(){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name1[]="Bruce Wayne";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s1.setName(name1);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 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Student s2 </a:t>
            </a: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s1;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char name2[]="Clark Kennt";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s2.setName(name2);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cout&lt;&lt;s2.getName()&lt;&lt;endl;   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cout&lt;&lt;s1.getName()&lt;&lt;endl;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return 0; }</a:t>
            </a:r>
            <a:endParaRPr/>
          </a:p>
        </p:txBody>
      </p:sp>
      <p:sp>
        <p:nvSpPr>
          <p:cNvPr id="1383" name="Google Shape;1383;p9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96"/>
          <p:cNvSpPr/>
          <p:nvPr/>
        </p:nvSpPr>
        <p:spPr>
          <a:xfrm>
            <a:off x="5638800" y="762000"/>
            <a:ext cx="1295400" cy="1219200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5" name="Google Shape;1385;p96"/>
          <p:cNvGraphicFramePr/>
          <p:nvPr/>
        </p:nvGraphicFramePr>
        <p:xfrm>
          <a:off x="5181600" y="2355850"/>
          <a:ext cx="3810000" cy="469900"/>
        </p:xfrm>
        <a:graphic>
          <a:graphicData uri="http://schemas.openxmlformats.org/drawingml/2006/table">
            <a:tbl>
              <a:tblPr firstRow="1" bandRow="1">
                <a:noFill/>
                <a:tableStyleId>{36A81B25-0615-4F57-A232-881860FF81F1}</a:tableStyleId>
              </a:tblPr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C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l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a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K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e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t</a:t>
                      </a: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600" marB="45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86" name="Google Shape;1386;p96"/>
          <p:cNvSpPr txBox="1"/>
          <p:nvPr/>
        </p:nvSpPr>
        <p:spPr>
          <a:xfrm>
            <a:off x="6022975" y="222250"/>
            <a:ext cx="5270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s1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7" name="Google Shape;1387;p96"/>
          <p:cNvCxnSpPr/>
          <p:nvPr/>
        </p:nvCxnSpPr>
        <p:spPr>
          <a:xfrm flipH="1">
            <a:off x="5410200" y="1471613"/>
            <a:ext cx="876300" cy="8842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88" name="Google Shape;1388;p96"/>
          <p:cNvSpPr txBox="1"/>
          <p:nvPr/>
        </p:nvSpPr>
        <p:spPr>
          <a:xfrm>
            <a:off x="5524500" y="4983163"/>
            <a:ext cx="2209800" cy="175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Bruce Wayne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Clark Kennt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Clark Kennt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96"/>
          <p:cNvSpPr/>
          <p:nvPr/>
        </p:nvSpPr>
        <p:spPr>
          <a:xfrm>
            <a:off x="5638800" y="3178175"/>
            <a:ext cx="1295400" cy="1217613"/>
          </a:xfrm>
          <a:prstGeom prst="ellipse">
            <a:avLst/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96"/>
          <p:cNvSpPr txBox="1"/>
          <p:nvPr/>
        </p:nvSpPr>
        <p:spPr>
          <a:xfrm>
            <a:off x="6022975" y="4471988"/>
            <a:ext cx="5270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s2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1" name="Google Shape;1391;p96"/>
          <p:cNvCxnSpPr/>
          <p:nvPr/>
        </p:nvCxnSpPr>
        <p:spPr>
          <a:xfrm rot="10800000">
            <a:off x="5334000" y="2825750"/>
            <a:ext cx="892175" cy="884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392" name="Google Shape;1392;p96"/>
          <p:cNvSpPr txBox="1"/>
          <p:nvPr/>
        </p:nvSpPr>
        <p:spPr>
          <a:xfrm>
            <a:off x="7162800" y="1533525"/>
            <a:ext cx="18669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allocated array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Issues with Default Copy Constructor – </a:t>
            </a:r>
            <a:r>
              <a:rPr lang="en-US" i="1">
                <a:solidFill>
                  <a:srgbClr val="FF0000"/>
                </a:solidFill>
              </a:rPr>
              <a:t>Shallow Copy</a:t>
            </a:r>
            <a:endParaRPr/>
          </a:p>
        </p:txBody>
      </p:sp>
      <p:sp>
        <p:nvSpPr>
          <p:cNvPr id="1399" name="Google Shape;1399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Either object can </a:t>
            </a:r>
            <a:r>
              <a:rPr lang="en-US">
                <a:solidFill>
                  <a:srgbClr val="0070C0"/>
                </a:solidFill>
              </a:rPr>
              <a:t>manipulate the values stored in the array</a:t>
            </a:r>
            <a:r>
              <a:rPr lang="en-US"/>
              <a:t>, causing the changes to show up in the other object.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One object can be destroyed, causing its destructor to be called, which </a:t>
            </a:r>
            <a:r>
              <a:rPr lang="en-US">
                <a:solidFill>
                  <a:srgbClr val="0070C0"/>
                </a:solidFill>
              </a:rPr>
              <a:t>frees the allocated memory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remaining object’s </a:t>
            </a:r>
            <a:r>
              <a:rPr lang="en-US" i="1"/>
              <a:t>name</a:t>
            </a:r>
            <a:r>
              <a:rPr lang="en-US"/>
              <a:t> pointer would </a:t>
            </a:r>
            <a:r>
              <a:rPr lang="en-US">
                <a:solidFill>
                  <a:srgbClr val="0070C0"/>
                </a:solidFill>
              </a:rPr>
              <a:t>still reference this section of memory</a:t>
            </a:r>
            <a:r>
              <a:rPr lang="en-US"/>
              <a:t>, although it should no longer be used</a:t>
            </a:r>
            <a:endParaRPr/>
          </a:p>
        </p:txBody>
      </p:sp>
      <p:sp>
        <p:nvSpPr>
          <p:cNvPr id="1400" name="Google Shape;1400;p9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User-defined Copy Constructor, required?</a:t>
            </a:r>
            <a:endParaRPr/>
          </a:p>
        </p:txBody>
      </p:sp>
      <p:sp>
        <p:nvSpPr>
          <p:cNvPr id="1407" name="Google Shape;1407;p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Default-copy Constructor do only “</a:t>
            </a:r>
            <a:r>
              <a:rPr lang="en-US">
                <a:solidFill>
                  <a:srgbClr val="0070C0"/>
                </a:solidFill>
              </a:rPr>
              <a:t>Shallow Copy</a:t>
            </a:r>
            <a:r>
              <a:rPr lang="en-US"/>
              <a:t>”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We need user-defined copy-constructor,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When we need “</a:t>
            </a:r>
            <a:r>
              <a:rPr lang="en-US">
                <a:solidFill>
                  <a:srgbClr val="0070C0"/>
                </a:solidFill>
              </a:rPr>
              <a:t>Deep Copy</a:t>
            </a:r>
            <a:r>
              <a:rPr lang="en-US"/>
              <a:t>” (for Dynamic Memory)</a:t>
            </a:r>
            <a:endParaRPr/>
          </a:p>
        </p:txBody>
      </p:sp>
      <p:pic>
        <p:nvPicPr>
          <p:cNvPr id="1408" name="Google Shape;1408;p98" descr="https://media.geeksforgeeks.org/wp-content/uploads/shallow-copy.jpg"/>
          <p:cNvPicPr preferRelativeResize="0"/>
          <p:nvPr/>
        </p:nvPicPr>
        <p:blipFill rotWithShape="1">
          <a:blip r:embed="rId3">
            <a:alphaModFix/>
          </a:blip>
          <a:srcRect l="9534" t="17236" r="7822" b="7631"/>
          <a:stretch/>
        </p:blipFill>
        <p:spPr>
          <a:xfrm>
            <a:off x="228600" y="3429000"/>
            <a:ext cx="37338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98" descr="https://media.geeksforgeeks.org/wp-content/uploads/deep-copy.jpg"/>
          <p:cNvPicPr preferRelativeResize="0"/>
          <p:nvPr/>
        </p:nvPicPr>
        <p:blipFill rotWithShape="1">
          <a:blip r:embed="rId4">
            <a:alphaModFix/>
          </a:blip>
          <a:srcRect l="10399" t="16882" r="12099" b="17932"/>
          <a:stretch/>
        </p:blipFill>
        <p:spPr>
          <a:xfrm>
            <a:off x="4311650" y="3429000"/>
            <a:ext cx="4724400" cy="22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0" name="Google Shape;1410;p98"/>
          <p:cNvCxnSpPr/>
          <p:nvPr/>
        </p:nvCxnSpPr>
        <p:spPr>
          <a:xfrm>
            <a:off x="4114800" y="3124200"/>
            <a:ext cx="0" cy="3581400"/>
          </a:xfrm>
          <a:prstGeom prst="straightConnector1">
            <a:avLst/>
          </a:prstGeom>
          <a:noFill/>
          <a:ln w="1587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1" name="Google Shape;1411;p98"/>
          <p:cNvSpPr/>
          <p:nvPr/>
        </p:nvSpPr>
        <p:spPr>
          <a:xfrm>
            <a:off x="1498600" y="1981200"/>
            <a:ext cx="5032375" cy="1665288"/>
          </a:xfrm>
          <a:custGeom>
            <a:avLst/>
            <a:gdLst/>
            <a:ahLst/>
            <a:cxnLst/>
            <a:rect l="l" t="t" r="r" b="b"/>
            <a:pathLst>
              <a:path w="5032219" h="2188028" extrusionOk="0">
                <a:moveTo>
                  <a:pt x="5032219" y="0"/>
                </a:moveTo>
                <a:lnTo>
                  <a:pt x="329590" y="185057"/>
                </a:lnTo>
                <a:cubicBezTo>
                  <a:pt x="-443296" y="549728"/>
                  <a:pt x="384018" y="1854200"/>
                  <a:pt x="394904" y="218802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98"/>
          <p:cNvSpPr/>
          <p:nvPr/>
        </p:nvSpPr>
        <p:spPr>
          <a:xfrm>
            <a:off x="4495800" y="2362200"/>
            <a:ext cx="2687638" cy="1306513"/>
          </a:xfrm>
          <a:custGeom>
            <a:avLst/>
            <a:gdLst/>
            <a:ahLst/>
            <a:cxnLst/>
            <a:rect l="l" t="t" r="r" b="b"/>
            <a:pathLst>
              <a:path w="1991104" h="1311307" extrusionOk="0">
                <a:moveTo>
                  <a:pt x="0" y="179192"/>
                </a:moveTo>
                <a:cubicBezTo>
                  <a:pt x="874485" y="41306"/>
                  <a:pt x="1748971" y="-96579"/>
                  <a:pt x="1959428" y="92107"/>
                </a:cubicBezTo>
                <a:cubicBezTo>
                  <a:pt x="2169885" y="280793"/>
                  <a:pt x="1262743" y="1311307"/>
                  <a:pt x="1262743" y="1311307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defined Copy Constructor – </a:t>
            </a:r>
            <a:r>
              <a:rPr lang="en-US" i="1">
                <a:solidFill>
                  <a:srgbClr val="FF0000"/>
                </a:solidFill>
              </a:rPr>
              <a:t>Deep Copy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1419" name="Google Shape;1419;p99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class Student{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private: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char </a:t>
            </a: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name;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public: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Student(){ </a:t>
            </a:r>
            <a:r>
              <a:rPr lang="en-US" sz="2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//default constructor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name = new char[12]{0};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}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Student(</a:t>
            </a:r>
            <a:r>
              <a:rPr lang="en-US" sz="2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 Student </a:t>
            </a:r>
            <a:r>
              <a:rPr lang="en-US" sz="23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s){ //copy constructor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name = </a:t>
            </a:r>
            <a:r>
              <a:rPr lang="en-US" sz="2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 char[12]; </a:t>
            </a:r>
            <a:r>
              <a:rPr lang="en-US" sz="2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//for deep copy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	for (int i = 0; i &lt; 12; i++)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		name[i] = s.name[i];   }</a:t>
            </a: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	}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Consolas"/>
              <a:buNone/>
            </a:pPr>
            <a:r>
              <a:rPr lang="en-US" sz="23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Arial"/>
              <a:buNone/>
            </a:pPr>
            <a:endParaRPr sz="2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0" name="Google Shape;1420;p9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5140</Words>
  <Application>Microsoft Office PowerPoint</Application>
  <PresentationFormat>On-screen Show (4:3)</PresentationFormat>
  <Paragraphs>2018</Paragraphs>
  <Slides>135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135</vt:i4>
      </vt:variant>
    </vt:vector>
  </HeadingPairs>
  <TitlesOfParts>
    <vt:vector size="147" baseType="lpstr">
      <vt:lpstr>Consolas</vt:lpstr>
      <vt:lpstr>Courier</vt:lpstr>
      <vt:lpstr>Tahoma</vt:lpstr>
      <vt:lpstr>verdana</vt:lpstr>
      <vt:lpstr>Arial</vt:lpstr>
      <vt:lpstr>Times New Roman</vt:lpstr>
      <vt:lpstr>Courier New</vt:lpstr>
      <vt:lpstr>Questrial</vt:lpstr>
      <vt:lpstr>Calibri</vt:lpstr>
      <vt:lpstr>1_Default Design</vt:lpstr>
      <vt:lpstr>Default Design</vt:lpstr>
      <vt:lpstr>Office Theme</vt:lpstr>
      <vt:lpstr>Classes</vt:lpstr>
      <vt:lpstr>Procedural Programming</vt:lpstr>
      <vt:lpstr>Limitations of Procedural Programming</vt:lpstr>
      <vt:lpstr>Object Oriented Programming</vt:lpstr>
      <vt:lpstr>Some Examples of Objects</vt:lpstr>
      <vt:lpstr>Objects Interact with Each Other</vt:lpstr>
      <vt:lpstr>Object-Oriented Programming Terminology</vt:lpstr>
      <vt:lpstr>Classes and Objects</vt:lpstr>
      <vt:lpstr>Classes and Objects</vt:lpstr>
      <vt:lpstr>Introduction to Classes</vt:lpstr>
      <vt:lpstr>Class Example</vt:lpstr>
      <vt:lpstr>Defining an Instance of a Class</vt:lpstr>
      <vt:lpstr>Access Specifiers</vt:lpstr>
      <vt:lpstr>Class Example</vt:lpstr>
      <vt:lpstr>More on Access Specifiers</vt:lpstr>
      <vt:lpstr>Access Specifiers</vt:lpstr>
      <vt:lpstr>Access Specifiers</vt:lpstr>
      <vt:lpstr>Access Specifiers</vt:lpstr>
      <vt:lpstr>Defining a Member Functions</vt:lpstr>
      <vt:lpstr>Defining a Member Functions</vt:lpstr>
      <vt:lpstr>Defining a Member Functions</vt:lpstr>
      <vt:lpstr>Defining a Member Functions</vt:lpstr>
      <vt:lpstr>Private Member Functions</vt:lpstr>
      <vt:lpstr>Private Member Functions</vt:lpstr>
      <vt:lpstr>Using Private Member Functions</vt:lpstr>
      <vt:lpstr>Private Member Functions</vt:lpstr>
      <vt:lpstr>Setters and Getters</vt:lpstr>
      <vt:lpstr>PowerPoint Presentation</vt:lpstr>
      <vt:lpstr>PowerPoint Presentation</vt:lpstr>
      <vt:lpstr>Using const With Member Functions</vt:lpstr>
      <vt:lpstr>Getters do not change an object's data, so they should be marked const.</vt:lpstr>
      <vt:lpstr>Avoiding Stale Data</vt:lpstr>
      <vt:lpstr>Pointer to an Object</vt:lpstr>
      <vt:lpstr>Pointer to an Object</vt:lpstr>
      <vt:lpstr>Pointer to an Object</vt:lpstr>
      <vt:lpstr>Pointer to an Object</vt:lpstr>
      <vt:lpstr>Reference to Objects</vt:lpstr>
      <vt:lpstr>Reference to Objects</vt:lpstr>
      <vt:lpstr>Reference and Pointers to Objects</vt:lpstr>
      <vt:lpstr>Separating Specification from Implementation</vt:lpstr>
      <vt:lpstr>PowerPoint Presentation</vt:lpstr>
      <vt:lpstr>PowerPoint Presentation</vt:lpstr>
      <vt:lpstr>Constructors</vt:lpstr>
      <vt:lpstr>Constructors</vt:lpstr>
      <vt:lpstr>Constructors</vt:lpstr>
      <vt:lpstr>Constructors</vt:lpstr>
      <vt:lpstr>Constructors</vt:lpstr>
      <vt:lpstr>What Constructors Do</vt:lpstr>
      <vt:lpstr>Default Constructors</vt:lpstr>
      <vt:lpstr>Parametrized Constructors</vt:lpstr>
      <vt:lpstr>Parametrized Constructors</vt:lpstr>
      <vt:lpstr>More About Default Constructors</vt:lpstr>
      <vt:lpstr>More About Default Constructors</vt:lpstr>
      <vt:lpstr>More About Default Constructors</vt:lpstr>
      <vt:lpstr>Classes with No Default Constructor</vt:lpstr>
      <vt:lpstr>Destructors</vt:lpstr>
      <vt:lpstr>Example InventoryItem.h  </vt:lpstr>
      <vt:lpstr>PowerPoint Presentation</vt:lpstr>
      <vt:lpstr>Constructors, Destructors, and Dynamically Allocated Objects</vt:lpstr>
      <vt:lpstr>Only One Default Constructor                     and One Destructor</vt:lpstr>
      <vt:lpstr>Member Function Overloading</vt:lpstr>
      <vt:lpstr>When Constructors and Destructors Are Called </vt:lpstr>
      <vt:lpstr>PowerPoint Presentation</vt:lpstr>
      <vt:lpstr>PowerPoint Presentation</vt:lpstr>
      <vt:lpstr>PowerPoint Presentation</vt:lpstr>
      <vt:lpstr>Destructor Example</vt:lpstr>
      <vt:lpstr>PowerPoint Presentation</vt:lpstr>
      <vt:lpstr>Arrays of Objects</vt:lpstr>
      <vt:lpstr>Arrays of Objects</vt:lpstr>
      <vt:lpstr>Arrays of Objects</vt:lpstr>
      <vt:lpstr>Arrays of Objects</vt:lpstr>
      <vt:lpstr>Accessing Objects in an Array</vt:lpstr>
      <vt:lpstr>Array of pointers to objects</vt:lpstr>
      <vt:lpstr>Default Member-wise Assignment</vt:lpstr>
      <vt:lpstr>Default Member-wise Assignment</vt:lpstr>
      <vt:lpstr>Default Member-wise Assignment</vt:lpstr>
      <vt:lpstr>Default Member-wise Assignment</vt:lpstr>
      <vt:lpstr>PowerPoint Presentation</vt:lpstr>
      <vt:lpstr>PowerPoint Presentation</vt:lpstr>
      <vt:lpstr>Default Copy Constructor</vt:lpstr>
      <vt:lpstr>Copy constructor</vt:lpstr>
      <vt:lpstr>Copy Constructor for Class Date</vt:lpstr>
      <vt:lpstr>Uses of the Copy Constructor</vt:lpstr>
      <vt:lpstr>Copy Constructor:  Defining a New Object</vt:lpstr>
      <vt:lpstr>Copy Constructor: Passing Objects by Value</vt:lpstr>
      <vt:lpstr>Some Issues with the Default Copy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Issues with Default Copy Constructor – Shallow Copy</vt:lpstr>
      <vt:lpstr>User-defined Copy Constructor, required?</vt:lpstr>
      <vt:lpstr>User defined Copy Constructor – Deep Copy</vt:lpstr>
      <vt:lpstr>PowerPoint Presentation</vt:lpstr>
      <vt:lpstr>PowerPoint Presentation</vt:lpstr>
      <vt:lpstr>Shallow Copy</vt:lpstr>
      <vt:lpstr>Deep Copy</vt:lpstr>
      <vt:lpstr>Deep Copy</vt:lpstr>
      <vt:lpstr>Copy Constructor for Class Date</vt:lpstr>
      <vt:lpstr>Class Instance Variables (Attributes)</vt:lpstr>
      <vt:lpstr>Class Instance Variables (Attributes)</vt:lpstr>
      <vt:lpstr>Class Instance Variables (Attributes)</vt:lpstr>
      <vt:lpstr>Class Instance Variables (Attributes)</vt:lpstr>
      <vt:lpstr>Class Instance Variables (Attributes)</vt:lpstr>
      <vt:lpstr>static Class Members</vt:lpstr>
      <vt:lpstr>static Member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Member Variables</vt:lpstr>
      <vt:lpstr>static Member Variables</vt:lpstr>
      <vt:lpstr>Public static Member Variables</vt:lpstr>
      <vt:lpstr>Private static Member Variables</vt:lpstr>
      <vt:lpstr>static Member Variables</vt:lpstr>
      <vt:lpstr>static Member Functions</vt:lpstr>
      <vt:lpstr>static Member Functions</vt:lpstr>
      <vt:lpstr>static Member Functions</vt:lpstr>
      <vt:lpstr>Public static Member Functions</vt:lpstr>
      <vt:lpstr>Private static Member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Class Members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Gaddis</dc:creator>
  <cp:lastModifiedBy>zeshan khan</cp:lastModifiedBy>
  <cp:revision>2</cp:revision>
  <dcterms:created xsi:type="dcterms:W3CDTF">2011-02-16T20:47:20Z</dcterms:created>
  <dcterms:modified xsi:type="dcterms:W3CDTF">2024-08-22T05:49:46Z</dcterms:modified>
</cp:coreProperties>
</file>